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468" r:id="rId4"/>
    <p:sldId id="469" r:id="rId5"/>
    <p:sldId id="456" r:id="rId6"/>
    <p:sldId id="275" r:id="rId7"/>
    <p:sldId id="284" r:id="rId8"/>
    <p:sldId id="282" r:id="rId9"/>
    <p:sldId id="434" r:id="rId10"/>
    <p:sldId id="298" r:id="rId11"/>
    <p:sldId id="423" r:id="rId12"/>
    <p:sldId id="429" r:id="rId13"/>
    <p:sldId id="431" r:id="rId14"/>
    <p:sldId id="433" r:id="rId15"/>
    <p:sldId id="43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3"/>
  </p:normalViewPr>
  <p:slideViewPr>
    <p:cSldViewPr>
      <p:cViewPr varScale="1">
        <p:scale>
          <a:sx n="71" d="100"/>
          <a:sy n="71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3870542-6823-054E-899B-FA901C5CD24E}" type="datetimeFigureOut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ABA86A-0016-9846-A2DD-657AA130CE7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3659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82709"/>
            <a:ext cx="5976184" cy="821953"/>
          </a:xfrm>
        </p:spPr>
        <p:txBody>
          <a:bodyPr anchor="t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4824536" cy="72008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A123B93-8991-CB49-B353-E7F6ABEC133F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5CD0CB-9D84-B943-B534-14272074063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381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312B-E67F-1342-BA31-594637639CD9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EAEE-B967-0B4A-83C3-EBFA2DF4DBF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600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988840"/>
            <a:ext cx="5688152" cy="1362075"/>
          </a:xfrm>
        </p:spPr>
        <p:txBody>
          <a:bodyPr anchor="b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3584997"/>
            <a:ext cx="5472608" cy="70809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E0C63F-57AE-B748-A7E1-85F8E680E543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F1D87E-A8B7-0741-99FA-674FCE5E7DA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485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768752" cy="79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67999"/>
            <a:ext cx="4212000" cy="504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0" y="1367999"/>
            <a:ext cx="4212000" cy="504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A5A6C-C833-984E-A5A2-BD4FB69A13B8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8A20-1C12-9849-A171-7D8479D04CB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00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768752" cy="79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368000"/>
            <a:ext cx="4212000" cy="40205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4212000" cy="45365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480" y="1368000"/>
            <a:ext cx="4212000" cy="40205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480" y="1844824"/>
            <a:ext cx="4212000" cy="45365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6860-209A-A245-8893-25E600DFF004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BC49-0ACC-F842-B4D1-763631B1AB4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94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Column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15200"/>
            <a:ext cx="6768000" cy="792000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368000"/>
            <a:ext cx="5194920" cy="5040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1368000"/>
            <a:ext cx="3008313" cy="504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DD38-3771-2843-B9E3-F31DEC335FB4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611-566A-2C45-96DF-E2A45BD86B6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164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47DDD-25AE-BF46-B312-8017E4C41ADC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EBDD-1CDD-CE45-AED8-AF624B27847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661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FCF3-2398-3E4B-B0B4-D6080DD3FF22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2E489-373F-344C-A18D-5A68712CE23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675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3430D-EAAB-ED4B-9949-EC6780531157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FFAA-289A-EC48-99A0-3F8DBBFF2BE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3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7691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0825" y="1341438"/>
            <a:ext cx="86423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6188" y="6524625"/>
            <a:ext cx="86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A7588C-47ED-3C49-8FFC-38C60DB07968}" type="datetime1">
              <a:rPr lang="en-AU"/>
              <a:pPr>
                <a:defRPr/>
              </a:pPr>
              <a:t>7/11/2023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825" y="6524625"/>
            <a:ext cx="7273925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3" y="6524625"/>
            <a:ext cx="360362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E9BF80-86A6-3D4F-BCB1-FB86B731100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0825" y="6453188"/>
            <a:ext cx="864235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8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9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 cap="all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6575" indent="-2714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08038" indent="-177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73150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44613" indent="-177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originenergy.com.au/wp-content/uploads/HY23_Investor-Pres_230216.pdf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jpe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24" Type="http://schemas.openxmlformats.org/officeDocument/2006/relationships/image" Target="../media/image26.gif"/><Relationship Id="rId32" Type="http://schemas.openxmlformats.org/officeDocument/2006/relationships/image" Target="../media/image34.gif"/><Relationship Id="rId37" Type="http://schemas.openxmlformats.org/officeDocument/2006/relationships/image" Target="../media/image39.jpeg"/><Relationship Id="rId40" Type="http://schemas.openxmlformats.org/officeDocument/2006/relationships/image" Target="../media/image42.jpeg"/><Relationship Id="rId45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38.png"/><Relationship Id="rId49" Type="http://schemas.openxmlformats.org/officeDocument/2006/relationships/image" Target="../media/image51.jpe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gif"/><Relationship Id="rId35" Type="http://schemas.openxmlformats.org/officeDocument/2006/relationships/image" Target="../media/image37.jpeg"/><Relationship Id="rId43" Type="http://schemas.openxmlformats.org/officeDocument/2006/relationships/image" Target="../media/image45.png"/><Relationship Id="rId48" Type="http://schemas.openxmlformats.org/officeDocument/2006/relationships/image" Target="../media/image50.jpeg"/><Relationship Id="rId8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4" y="682625"/>
            <a:ext cx="6769448" cy="8223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dirty="0">
                <a:ea typeface="+mj-ea"/>
                <a:cs typeface="+mj-cs"/>
              </a:rPr>
              <a:t>Large ENERGY USERS AND THE ENERGY TRANSITION</a:t>
            </a:r>
            <a:br>
              <a:rPr lang="en-AU" dirty="0">
                <a:ea typeface="+mj-ea"/>
                <a:cs typeface="+mj-cs"/>
              </a:rPr>
            </a:br>
            <a:endParaRPr lang="en-AU" dirty="0">
              <a:ea typeface="+mj-ea"/>
              <a:cs typeface="+mj-cs"/>
            </a:endParaRP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50825" y="1700213"/>
            <a:ext cx="4826000" cy="720725"/>
          </a:xfrm>
        </p:spPr>
        <p:txBody>
          <a:bodyPr/>
          <a:lstStyle/>
          <a:p>
            <a:r>
              <a:rPr lang="en-AU" dirty="0">
                <a:latin typeface="Calibri" charset="0"/>
              </a:rPr>
              <a:t>Andrew Richards</a:t>
            </a:r>
          </a:p>
          <a:p>
            <a:r>
              <a:rPr lang="en-AU" dirty="0">
                <a:latin typeface="Calibri" charset="0"/>
              </a:rPr>
              <a:t>October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F6D05-E6B7-7C41-957E-62C0E625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market reforms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B5116-B397-1C4A-9D14-5D3E4247C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96752"/>
            <a:ext cx="8642350" cy="5327873"/>
          </a:xfrm>
        </p:spPr>
        <p:txBody>
          <a:bodyPr/>
          <a:lstStyle/>
          <a:p>
            <a:r>
              <a:rPr lang="en-US" dirty="0"/>
              <a:t>Recent government gas market reforms are hard but necessary; gas industry only have themselves to blame. They could have been heroes but they chose to be villains.</a:t>
            </a:r>
          </a:p>
          <a:p>
            <a:r>
              <a:rPr lang="en-US" dirty="0"/>
              <a:t>ACCC has identified serious issues with the gas market:</a:t>
            </a:r>
          </a:p>
          <a:p>
            <a:pPr lvl="1"/>
            <a:r>
              <a:rPr lang="en-US" dirty="0"/>
              <a:t>Lack of competition and concentration of market power</a:t>
            </a:r>
          </a:p>
          <a:p>
            <a:pPr lvl="1"/>
            <a:r>
              <a:rPr lang="en-US" dirty="0"/>
              <a:t>Declining supply</a:t>
            </a:r>
          </a:p>
          <a:p>
            <a:pPr lvl="1"/>
            <a:r>
              <a:rPr lang="en-US" dirty="0"/>
              <a:t>Pipeline access and pricing</a:t>
            </a:r>
          </a:p>
          <a:p>
            <a:r>
              <a:rPr lang="en-US" dirty="0"/>
              <a:t>We need more supply but it must be priced at a fair and reasonable level:</a:t>
            </a:r>
          </a:p>
          <a:p>
            <a:pPr lvl="1"/>
            <a:r>
              <a:rPr lang="en-US" dirty="0"/>
              <a:t>Government underwriting of new supply from new participants</a:t>
            </a:r>
          </a:p>
          <a:p>
            <a:pPr lvl="1"/>
            <a:r>
              <a:rPr lang="en-US" dirty="0"/>
              <a:t>Prospective reservation on both on-shore </a:t>
            </a:r>
            <a:r>
              <a:rPr lang="en-US" u="sng" dirty="0"/>
              <a:t>and</a:t>
            </a:r>
            <a:r>
              <a:rPr lang="en-US" dirty="0"/>
              <a:t> off-shore resources (code of conduct may negate the need for this)</a:t>
            </a:r>
          </a:p>
          <a:p>
            <a:pPr lvl="1"/>
            <a:r>
              <a:rPr lang="en-US" dirty="0"/>
              <a:t>Ongoing oversight/governance role for both ACCC and AEMO </a:t>
            </a:r>
          </a:p>
          <a:p>
            <a:r>
              <a:rPr lang="en-US" dirty="0"/>
              <a:t>Gas will still have a significant role to play in a </a:t>
            </a:r>
            <a:r>
              <a:rPr lang="en-US" u="sng" dirty="0"/>
              <a:t>net</a:t>
            </a:r>
            <a:r>
              <a:rPr lang="en-US" dirty="0"/>
              <a:t> zero energy system and will be needed in many high temperature industrial processes for many decades. </a:t>
            </a:r>
          </a:p>
          <a:p>
            <a:r>
              <a:rPr lang="en-US" dirty="0"/>
              <a:t>EUAA and it’s members are also investigating “green gas” options, especially bio-methane.  This is becoming an active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2E607-3455-BE4D-BDF2-4A99D407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259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B46A6-7971-FD49-A75C-267F5D68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prices, what is fair and reasonable?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BCCECD-7931-0C4B-988C-FC7F1CE1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11</a:t>
            </a:fld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966BC0-F674-0A46-A1E0-4258D9A7A8B6}"/>
              </a:ext>
            </a:extLst>
          </p:cNvPr>
          <p:cNvSpPr/>
          <p:nvPr/>
        </p:nvSpPr>
        <p:spPr>
          <a:xfrm>
            <a:off x="323528" y="6488668"/>
            <a:ext cx="3667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Origin Results Presentation 16 February 2023  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3762C5-C6C8-5375-67A4-177919BD3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18" y="1306248"/>
            <a:ext cx="4019757" cy="36831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E18A8D-9247-EEA1-133D-C0E7129D6970}"/>
              </a:ext>
            </a:extLst>
          </p:cNvPr>
          <p:cNvSpPr txBox="1"/>
          <p:nvPr/>
        </p:nvSpPr>
        <p:spPr>
          <a:xfrm>
            <a:off x="4873418" y="5202299"/>
            <a:ext cx="41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Origin’s costs went up to a bit under $4/GJ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9C3D421-7673-E542-BFB7-E5E6B4A7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307920"/>
            <a:ext cx="4212000" cy="5001400"/>
          </a:xfrm>
        </p:spPr>
        <p:txBody>
          <a:bodyPr/>
          <a:lstStyle/>
          <a:p>
            <a:r>
              <a:rPr lang="en-AU" dirty="0"/>
              <a:t>APPEA Op Ed, 8 December 2022:</a:t>
            </a:r>
          </a:p>
          <a:p>
            <a:pPr lvl="1"/>
            <a:r>
              <a:rPr lang="en-AU" dirty="0"/>
              <a:t>“Prices agreed for supply by producers under contract to customers in southern states for 2023 averaged $12.38 per gigajoule”. </a:t>
            </a:r>
          </a:p>
          <a:p>
            <a:r>
              <a:rPr lang="en-AU" dirty="0"/>
              <a:t>APPEA Op Ed, 7 November 2022:	 </a:t>
            </a:r>
          </a:p>
          <a:p>
            <a:pPr lvl="1"/>
            <a:r>
              <a:rPr lang="en-AU" dirty="0"/>
              <a:t>“While commentators lined up to call for gas price caps – some even suggesting a limit of $10/GJ – several east coast gas producers reported results with average realised prices between $8.50/GJ and $13/GJ.” </a:t>
            </a:r>
          </a:p>
          <a:p>
            <a:pPr lvl="1"/>
            <a:r>
              <a:rPr lang="en-AU" dirty="0"/>
              <a:t>“For example, Beach Energy said its September quarter price was down 3% to $8.50/GJ.” </a:t>
            </a:r>
          </a:p>
          <a:p>
            <a:pPr lvl="1"/>
            <a:r>
              <a:rPr lang="en-AU" dirty="0"/>
              <a:t>“Earlier, Senex Energy, in its last report before delisting, reported a price of $7.60/GJ.” </a:t>
            </a:r>
          </a:p>
          <a:p>
            <a:pPr lvl="1"/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0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8B243-1414-6F4E-8E02-1F54D628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87" y="116632"/>
            <a:ext cx="6697439" cy="792162"/>
          </a:xfrm>
        </p:spPr>
        <p:txBody>
          <a:bodyPr/>
          <a:lstStyle/>
          <a:p>
            <a:r>
              <a:rPr lang="en-US" dirty="0"/>
              <a:t>Mandatory gas industry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A41372-2726-834F-BB52-B39E4B14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68760"/>
            <a:ext cx="8642350" cy="5040312"/>
          </a:xfrm>
        </p:spPr>
        <p:txBody>
          <a:bodyPr/>
          <a:lstStyle/>
          <a:p>
            <a:r>
              <a:rPr lang="en-US" sz="1800" dirty="0"/>
              <a:t>Ke</a:t>
            </a:r>
            <a:r>
              <a:rPr lang="en-US" dirty="0"/>
              <a:t>y aspects of the code that AFI members should be aware of:</a:t>
            </a:r>
          </a:p>
          <a:p>
            <a:pPr lvl="1"/>
            <a:r>
              <a:rPr lang="en-US" dirty="0"/>
              <a:t>The code applies to gas producers only. However, retailers are “on notice”.</a:t>
            </a:r>
          </a:p>
          <a:p>
            <a:pPr lvl="1"/>
            <a:r>
              <a:rPr lang="en-US" dirty="0"/>
              <a:t>$12Gj ”price anchor” is designed to be a reference point for negotiations. The ACCC sets the ‘price anchor’ based on a cost build-up using producer data – the link to LNG netback explicitly broken.</a:t>
            </a:r>
          </a:p>
          <a:p>
            <a:pPr lvl="1"/>
            <a:r>
              <a:rPr lang="en-US" dirty="0"/>
              <a:t>All parties have to act in good faith. </a:t>
            </a:r>
          </a:p>
          <a:p>
            <a:pPr lvl="1"/>
            <a:r>
              <a:rPr lang="en-US" dirty="0"/>
              <a:t>Obligation has changed from “offer gas” to “provide gas”.</a:t>
            </a:r>
          </a:p>
          <a:p>
            <a:pPr lvl="1"/>
            <a:r>
              <a:rPr lang="en-US" dirty="0"/>
              <a:t>Suppliers can apply for an exemption from the price anchor. Exemptions are conditional on suppliers acting in good faith and demonstrating they have </a:t>
            </a:r>
            <a:r>
              <a:rPr lang="en-US" u="sng" dirty="0"/>
              <a:t>provided gas</a:t>
            </a:r>
            <a:r>
              <a:rPr lang="en-US" dirty="0"/>
              <a:t> to the market. If they can’t demonstrate that or you believe they haven’t acted in good faith, the exemption can be withdrawn.</a:t>
            </a:r>
          </a:p>
          <a:p>
            <a:pPr lvl="1"/>
            <a:r>
              <a:rPr lang="en-US" dirty="0"/>
              <a:t>The code will be reviewed in 2 years and would only be withdrawn if the ACCC and Government are convinced that a “workably competitive market” has evolved.</a:t>
            </a:r>
          </a:p>
          <a:p>
            <a:pPr lvl="1"/>
            <a:r>
              <a:rPr lang="en-US" dirty="0"/>
              <a:t>The ACCC can review the price anchor every year if they deem necessary.</a:t>
            </a:r>
          </a:p>
          <a:p>
            <a:r>
              <a:rPr lang="en-US" dirty="0"/>
              <a:t>Know your rights under the code of conduct and report unsatisfactory behavior to the ACCC.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B52A8C-ED3F-9D44-AC19-2F13BEB6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870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C8F42E-03A9-B04B-ABA1-A611E2D6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and Intergenerational equity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DDB81F-5F0F-284E-BEFB-0C81565281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09524" y="1772816"/>
            <a:ext cx="4283651" cy="39091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596BBB-3163-D641-951C-266034200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268760"/>
            <a:ext cx="4212000" cy="5040000"/>
          </a:xfrm>
        </p:spPr>
        <p:txBody>
          <a:bodyPr/>
          <a:lstStyle/>
          <a:p>
            <a:r>
              <a:rPr lang="en-US" sz="1800" dirty="0"/>
              <a:t>Future of gas (methane) highly uncertain.</a:t>
            </a:r>
          </a:p>
          <a:p>
            <a:r>
              <a:rPr lang="en-US" sz="1800" dirty="0"/>
              <a:t>Networks looking for either:</a:t>
            </a:r>
          </a:p>
          <a:p>
            <a:pPr lvl="1"/>
            <a:r>
              <a:rPr lang="en-US" sz="1600" dirty="0"/>
              <a:t>Replacement product such as bio-methane or hydrogen.</a:t>
            </a:r>
          </a:p>
          <a:p>
            <a:pPr lvl="1"/>
            <a:r>
              <a:rPr lang="en-US" sz="1600" dirty="0"/>
              <a:t>Accelerated depreciation to reduce tail risk.</a:t>
            </a:r>
          </a:p>
          <a:p>
            <a:r>
              <a:rPr lang="en-US" sz="1800" dirty="0"/>
              <a:t>AER beginning to lean-in to accelerated depreciation, but are wary of running too hard to early.</a:t>
            </a:r>
          </a:p>
          <a:p>
            <a:r>
              <a:rPr lang="en-US" sz="1800" dirty="0"/>
              <a:t>Large and small gas users who don’t have alternatives face being stuck with the bill when everyone else leaves the party.</a:t>
            </a:r>
          </a:p>
          <a:p>
            <a:r>
              <a:rPr lang="en-US" sz="1800" dirty="0"/>
              <a:t>Need to consider tools beyond AD to help manage this risk.</a:t>
            </a:r>
          </a:p>
          <a:p>
            <a:r>
              <a:rPr lang="en-US" sz="1800" dirty="0"/>
              <a:t>Governments may have to lean in more:</a:t>
            </a:r>
          </a:p>
          <a:p>
            <a:pPr lvl="1"/>
            <a:r>
              <a:rPr lang="en-US" sz="1600" dirty="0"/>
              <a:t>Fund customer transition </a:t>
            </a:r>
          </a:p>
          <a:p>
            <a:pPr lvl="1"/>
            <a:r>
              <a:rPr lang="en-US" sz="1600" dirty="0"/>
              <a:t>Assist with the “balloon payment” in 2050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7E2E3E7-EBC7-3A49-99BB-911E8E5E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256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C9060-6562-B34C-AC75-63CBDACB1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(EUAA)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ECBD32-05D8-8A40-8643-0318C3D52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</a:t>
            </a:r>
          </a:p>
          <a:p>
            <a:pPr lvl="1"/>
            <a:r>
              <a:rPr lang="en-US" dirty="0"/>
              <a:t>Seek to achieve net zero at least cost, not at any cost.</a:t>
            </a:r>
          </a:p>
          <a:p>
            <a:pPr lvl="1"/>
            <a:r>
              <a:rPr lang="en-US" dirty="0"/>
              <a:t>Ensure policy and regulation is designed and implemented with a consumer first approach.  We must focus our policy efforts on solving real problems, not just continue to expand existing subsidy schemes. </a:t>
            </a:r>
          </a:p>
          <a:p>
            <a:pPr lvl="1"/>
            <a:r>
              <a:rPr lang="en-US" dirty="0"/>
              <a:t>Work to minimise costs of the entire bill stack. </a:t>
            </a:r>
          </a:p>
          <a:p>
            <a:pPr lvl="1"/>
            <a:r>
              <a:rPr lang="en-US" dirty="0"/>
              <a:t>Working with networks and peak market institutions like the AER, ensure network investment continues to be prudent and efficient and that large transmission projects undergo a thorough evaluation of consumer benefits.</a:t>
            </a:r>
          </a:p>
          <a:p>
            <a:r>
              <a:rPr lang="en-US" dirty="0"/>
              <a:t>Gas</a:t>
            </a:r>
          </a:p>
          <a:p>
            <a:pPr lvl="1"/>
            <a:r>
              <a:rPr lang="en-US" dirty="0"/>
              <a:t>Closely monitor the gas industry code of conduct.</a:t>
            </a:r>
          </a:p>
          <a:p>
            <a:pPr lvl="1"/>
            <a:r>
              <a:rPr lang="en-US" dirty="0"/>
              <a:t>Closely monitor pipeline tariffs and continue reforms focused on transparency and efficiency.</a:t>
            </a:r>
          </a:p>
          <a:p>
            <a:pPr lvl="1"/>
            <a:r>
              <a:rPr lang="en-US" dirty="0"/>
              <a:t>Seek to accelerate market maturity; improved transparency, more gas provided by more gas suppliers.</a:t>
            </a:r>
          </a:p>
          <a:p>
            <a:pPr lvl="1"/>
            <a:r>
              <a:rPr lang="en-US" dirty="0"/>
              <a:t>Look at “green gas” such as bio-methane.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71CC58-548F-924F-8D8D-EDBA4F0E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240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E3B0A-CABB-B048-9A8B-5D1FEB48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B3C87B-C47D-424D-AA95-6081A6BFF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367999"/>
            <a:ext cx="8496944" cy="5040000"/>
          </a:xfrm>
        </p:spPr>
        <p:txBody>
          <a:bodyPr/>
          <a:lstStyle/>
          <a:p>
            <a:r>
              <a:rPr lang="en-US" dirty="0"/>
              <a:t>Ensure you understand the key energy challenges and become more connected to the policy and regulatory environment. You can’t be a spectator.</a:t>
            </a:r>
          </a:p>
          <a:p>
            <a:r>
              <a:rPr lang="en-US" dirty="0"/>
              <a:t>There are lots of government (state and federal) sources of industry funding (i.e. ARENA, CEFC and NRF).  Don’t let it go to waste.</a:t>
            </a:r>
          </a:p>
          <a:p>
            <a:r>
              <a:rPr lang="en-US" dirty="0"/>
              <a:t>Understand what you can do on your side of the meter (i.e. energy efficiency, co-generation, demand response) as you could get paid by the market (i.e. RERT).</a:t>
            </a:r>
          </a:p>
          <a:p>
            <a:r>
              <a:rPr lang="en-US" dirty="0"/>
              <a:t>Think about a renewable energy PPA, but ensure you are well informed on the opportunities and threats before taking the plunge.</a:t>
            </a:r>
          </a:p>
          <a:p>
            <a:r>
              <a:rPr lang="en-US" dirty="0"/>
              <a:t>Know your rights under the gas industry code of conduct.  The ACCC is your friend and they want to hear your stories.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While we don’t provide financial advice, the EUAA can help you with all of the above while providing a combined, powerful voice for energy users.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7C083-78FC-D440-8ADF-F7FB4A4D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38A20-1C12-9849-A171-7D8479D04CB3}" type="slidenum">
              <a:rPr lang="en-AU" smtClean="0"/>
              <a:pPr>
                <a:defRPr/>
              </a:pPr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267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31F8B0C-97C2-492B-8E85-7BF6F6B2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3381-43C4-4CE5-B604-666DAFC474A1}" type="slidenum">
              <a:rPr lang="en-AU" smtClean="0"/>
              <a:t>2</a:t>
            </a:fld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4C1A792-3F94-4591-9402-BF28C34AA994}"/>
              </a:ext>
            </a:extLst>
          </p:cNvPr>
          <p:cNvSpPr/>
          <p:nvPr/>
        </p:nvSpPr>
        <p:spPr>
          <a:xfrm>
            <a:off x="216000" y="1073250"/>
            <a:ext cx="8712900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dirty="0"/>
              <a:t>MEMBERS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07B452C-BCC6-400F-AD1D-C742F1392C8C}"/>
              </a:ext>
            </a:extLst>
          </p:cNvPr>
          <p:cNvCxnSpPr/>
          <p:nvPr/>
        </p:nvCxnSpPr>
        <p:spPr>
          <a:xfrm>
            <a:off x="216000" y="5722620"/>
            <a:ext cx="87129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843CF4-2C1A-410D-9F58-55C9557A5A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88" y="1562403"/>
            <a:ext cx="734500" cy="291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9CA6D0-918B-416E-A930-B50BB943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38992" r="12267" b="38672"/>
          <a:stretch/>
        </p:blipFill>
        <p:spPr>
          <a:xfrm>
            <a:off x="295476" y="1570488"/>
            <a:ext cx="1118418" cy="334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CE36D4-8DEB-47D5-A39A-B5C6EE4C62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51" y="1461272"/>
            <a:ext cx="486054" cy="4860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1795CD-8D91-4C44-B9C3-C35B1E23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38390" b="38510"/>
          <a:stretch/>
        </p:blipFill>
        <p:spPr>
          <a:xfrm>
            <a:off x="3986218" y="1611015"/>
            <a:ext cx="829340" cy="194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3624725-3FDA-4625-9CB3-635B103BFC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05" y="1510396"/>
            <a:ext cx="587281" cy="339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3240883-8307-4E07-99FC-069A665A71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82" y="1511915"/>
            <a:ext cx="954289" cy="395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AEFBA3-CB14-4684-8C5E-59BCE99E3F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17" y="1546159"/>
            <a:ext cx="511404" cy="324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84BA59-014B-4E0A-B2A5-402B1F23E9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452" r="5555" b="21881"/>
          <a:stretch/>
        </p:blipFill>
        <p:spPr>
          <a:xfrm>
            <a:off x="1311819" y="2124368"/>
            <a:ext cx="432048" cy="324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A434072-0444-431F-8250-5A0989316B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1" y="2110473"/>
            <a:ext cx="546715" cy="3168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0153C8-B11C-46CB-835F-4EE9E3356C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5" r="13188" b="-2"/>
          <a:stretch/>
        </p:blipFill>
        <p:spPr>
          <a:xfrm>
            <a:off x="2138880" y="2176438"/>
            <a:ext cx="655654" cy="2198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CF16308-D0E8-47B7-9E92-2AD23C171E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0442" r="20577" b="18164"/>
          <a:stretch/>
        </p:blipFill>
        <p:spPr>
          <a:xfrm>
            <a:off x="3992827" y="2123617"/>
            <a:ext cx="465863" cy="2779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53D9C2F-53EE-4EA2-9C3A-BC71517AAA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01" y="2034538"/>
            <a:ext cx="578824" cy="2965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06CCCC-06FE-4C64-9AE3-37D4B56F84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2" y="2184269"/>
            <a:ext cx="720188" cy="2658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F9A9D5C-FE6F-46FD-9B1F-60EAD1B0280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13" y="2213997"/>
            <a:ext cx="702840" cy="1254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2DBAB0F-9187-4925-AAF0-03EA07B7881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21" y="2213997"/>
            <a:ext cx="928360" cy="1087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18EF197-314B-4957-B334-85A0AD8D4D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0" y="2918586"/>
            <a:ext cx="532612" cy="3133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361B30A-D2DC-49EF-A9DC-A7BA6FD326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1" b="36492"/>
          <a:stretch/>
        </p:blipFill>
        <p:spPr>
          <a:xfrm>
            <a:off x="1336991" y="2947097"/>
            <a:ext cx="941091" cy="1805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48AB81D-35B8-4CEE-8904-25C7CC35C873}"/>
              </a:ext>
            </a:extLst>
          </p:cNvPr>
          <p:cNvSpPr txBox="1"/>
          <p:nvPr/>
        </p:nvSpPr>
        <p:spPr>
          <a:xfrm>
            <a:off x="2525389" y="2820718"/>
            <a:ext cx="540212" cy="371640"/>
          </a:xfrm>
          <a:prstGeom prst="rect">
            <a:avLst/>
          </a:prstGeom>
          <a:noFill/>
        </p:spPr>
        <p:txBody>
          <a:bodyPr wrap="none" lIns="0" rIns="0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750" dirty="0">
                <a:solidFill>
                  <a:schemeClr val="tx2"/>
                </a:solidFill>
              </a:rPr>
              <a:t>GRENNING </a:t>
            </a:r>
          </a:p>
          <a:p>
            <a:pPr algn="ctr">
              <a:lnSpc>
                <a:spcPct val="80000"/>
              </a:lnSpc>
            </a:pPr>
            <a:r>
              <a:rPr lang="en-AU" sz="750" dirty="0">
                <a:solidFill>
                  <a:schemeClr val="tx2"/>
                </a:solidFill>
              </a:rPr>
              <a:t>CONSULTING </a:t>
            </a:r>
          </a:p>
          <a:p>
            <a:pPr algn="ctr">
              <a:lnSpc>
                <a:spcPct val="80000"/>
              </a:lnSpc>
            </a:pPr>
            <a:r>
              <a:rPr lang="en-AU" sz="750" dirty="0">
                <a:solidFill>
                  <a:schemeClr val="tx2"/>
                </a:solidFill>
              </a:rPr>
              <a:t>PTY LTD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0671CAD-0DDF-484C-B4FE-976789ACF69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32" y="2887095"/>
            <a:ext cx="1178642" cy="2861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BADEFC9-8D8C-4F35-93DC-AB0665023E1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76" y="2824261"/>
            <a:ext cx="556156" cy="3133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218A32-70C0-44A9-AD7B-607D3C52D1C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5" b="30672"/>
          <a:stretch/>
        </p:blipFill>
        <p:spPr>
          <a:xfrm>
            <a:off x="6112773" y="2887096"/>
            <a:ext cx="680719" cy="1323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A71D1FA-29DF-4C32-8CF1-6BEDD6D761E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75" y="2764004"/>
            <a:ext cx="580117" cy="3636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4D694E6-5D7F-4FD3-9605-EEE095162CC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5" y="3593949"/>
            <a:ext cx="521042" cy="3117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783D45A-08B4-472E-857A-CCE18F0895EC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15" y="3522132"/>
            <a:ext cx="817731" cy="3814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A9250AE-97CF-454A-8D0F-ACEBF8674EF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26" y="3503292"/>
            <a:ext cx="556156" cy="3584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2B89214-0684-47BE-9507-5656567D6DA5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59" y="3482092"/>
            <a:ext cx="864182" cy="3572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E9FEA02-EF9B-41DA-A146-45582710C8B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3" y="4324314"/>
            <a:ext cx="758300" cy="25127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2C0E03E-F2FC-4D9E-B2A6-F9C4B82139DC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1" y="4313969"/>
            <a:ext cx="880865" cy="26162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E1A99C54-E953-48EC-86BE-017F6F64A115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01" y="4253536"/>
            <a:ext cx="713650" cy="309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E6B40172-E2B7-45F8-8908-2C53B681CE75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10" y="4188908"/>
            <a:ext cx="745367" cy="395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C514E4AC-A9C1-464B-ABBB-46C90EBE46E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15" y="4216486"/>
            <a:ext cx="1051397" cy="27352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1CCC85A-53B3-4047-82CD-C96CDD76070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50" y="4198407"/>
            <a:ext cx="702748" cy="2754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E29B77B-8CBF-4EBA-9BEA-8D4CBB1AFBE7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9" y="5066947"/>
            <a:ext cx="682523" cy="3259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57F4A94-2421-453C-BEF2-49DA18DD9CC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b="25193"/>
          <a:stretch/>
        </p:blipFill>
        <p:spPr>
          <a:xfrm>
            <a:off x="3314496" y="5017747"/>
            <a:ext cx="602723" cy="3679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AEAAE75-3470-481A-B80C-EC6F2510A820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37" y="5158393"/>
            <a:ext cx="631940" cy="26481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B8153E20-18F7-4A4B-AEB0-5D9F684429DC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89" y="5103187"/>
            <a:ext cx="602723" cy="3752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8817B6B-F4F8-49CA-9E2B-76363BB0F1B6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30085" r="5616" b="28563"/>
          <a:stretch/>
        </p:blipFill>
        <p:spPr>
          <a:xfrm>
            <a:off x="7894921" y="5136514"/>
            <a:ext cx="673523" cy="3085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115129B-2906-DB42-AE14-886E3462728D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26" y="1436509"/>
            <a:ext cx="615186" cy="6151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33EBA34-C8AE-D44D-84A0-F27195D43D9F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45" y="1562547"/>
            <a:ext cx="729553" cy="2274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66A75505-6429-E840-925B-CD16825F0A90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1" y="2052596"/>
            <a:ext cx="666965" cy="46758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58D98262-E211-8645-9F8E-D349111F1FFD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15" y="2688420"/>
            <a:ext cx="438162" cy="4791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88497572-E341-284D-9CCA-E9FC1E51B982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4" y="3563274"/>
            <a:ext cx="735060" cy="2565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7703B6F-6C30-F649-8AB9-8C42FCEA16BC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16" y="3562935"/>
            <a:ext cx="562209" cy="16217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E40C89C9-122E-A94F-B36E-712E3195CF3D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1" y="4353250"/>
            <a:ext cx="802190" cy="1871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94DB96B4-7865-4B41-A58B-6075FD536413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5" y="5059510"/>
            <a:ext cx="461519" cy="3321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05BADD09-D708-9043-B0A8-5580DC3AA2C1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11" y="5017746"/>
            <a:ext cx="397616" cy="3976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61582BB2-F27B-4B4B-813E-5FB6D7FC284B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84" y="4907928"/>
            <a:ext cx="652378" cy="65237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4F07BAF1-BC4C-224F-8775-CAE547B04B64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9" y="3482766"/>
            <a:ext cx="1170286" cy="40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320174-AFC9-C54B-AFF0-91FBA3772161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19" y="3534503"/>
            <a:ext cx="662099" cy="2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7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B9A92-E66B-4E4B-B65B-E7985C44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Electricity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C6459D7-12DA-3947-8F3A-2CC969EC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3</a:t>
            </a:fld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37C12F-636E-6A42-BA56-C5F63997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1340768"/>
            <a:ext cx="8580953" cy="4680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C02F4B-E595-A14D-A305-0D2795B88598}"/>
              </a:ext>
            </a:extLst>
          </p:cNvPr>
          <p:cNvSpPr txBox="1"/>
          <p:nvPr/>
        </p:nvSpPr>
        <p:spPr>
          <a:xfrm>
            <a:off x="250825" y="6469161"/>
            <a:ext cx="4696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AER quarterly-base-futures-prices-and-volume-traded</a:t>
            </a:r>
          </a:p>
        </p:txBody>
      </p:sp>
    </p:spTree>
    <p:extLst>
      <p:ext uri="{BB962C8B-B14F-4D97-AF65-F5344CB8AC3E}">
        <p14:creationId xmlns:p14="http://schemas.microsoft.com/office/powerpoint/2010/main" val="315403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BE25E-3359-6245-AABD-BC1F92C3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CA64ED-D32A-784C-951D-606BD93D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4</a:t>
            </a:fld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5EF1F48-52D1-EF4E-879C-9039452AA88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7160" y="3341158"/>
            <a:ext cx="3896981" cy="2176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3C7DE-BA41-BC42-8A5F-57689E81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5" y="2341499"/>
            <a:ext cx="4968205" cy="4043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F8644-986B-7740-97A7-72DE395A9468}"/>
              </a:ext>
            </a:extLst>
          </p:cNvPr>
          <p:cNvSpPr txBox="1"/>
          <p:nvPr/>
        </p:nvSpPr>
        <p:spPr>
          <a:xfrm>
            <a:off x="174668" y="1334105"/>
            <a:ext cx="4897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ACCC reporting provides data based on executed GSA’s as reported to them by sellers.  Recent retailer range substantially higher than producers.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0F1AB2-C867-BB4F-9EE9-6A6134C40E8F}"/>
              </a:ext>
            </a:extLst>
          </p:cNvPr>
          <p:cNvSpPr txBox="1"/>
          <p:nvPr/>
        </p:nvSpPr>
        <p:spPr>
          <a:xfrm>
            <a:off x="5148065" y="2341499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Spot markets tend to be very thinly </a:t>
            </a:r>
          </a:p>
          <a:p>
            <a:r>
              <a:rPr lang="en-US" dirty="0"/>
              <a:t>traded and therefore may not be a good indicator of contract prices. </a:t>
            </a:r>
          </a:p>
        </p:txBody>
      </p:sp>
    </p:spTree>
    <p:extLst>
      <p:ext uri="{BB962C8B-B14F-4D97-AF65-F5344CB8AC3E}">
        <p14:creationId xmlns:p14="http://schemas.microsoft.com/office/powerpoint/2010/main" val="257305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3DF27547-C269-F44C-A32C-17A3D0C0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bill stack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1C377-B994-8B47-93F9-FB964D7ED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3888000"/>
            <a:ext cx="4481999" cy="252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7B6CBA3D-C4DB-AD4A-BD51-17B9A3FF2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2000" y="1288726"/>
            <a:ext cx="3743936" cy="519854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are beginning to watch the trends in the composition of the residential bill stack* (large C&amp;I is very difficult to track and is not reported by the AER).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You can start to see some movement in the composition of the bill stack between the 2018 AER State Of The Markets Report (top) and the 2022 report (bottom).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Wholesale was 34% now 33%.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Network was 43% now 48%.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Enviro was 6% now 8%.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Retail was 17% now 11%.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of the cost and relative movement is yet to come.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i.e. ISP, REZ &amp; firming costs are still to be included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D77590-E6F0-0F41-B855-2E8F3325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5</a:t>
            </a:fld>
            <a:endParaRPr lang="en-AU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2D10CBFC-C1BB-CF4B-AA5E-3C50678E0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8262" y="1124744"/>
            <a:ext cx="4814765" cy="260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67BC70-0A64-3842-AAB7-0881494F82F8}"/>
              </a:ext>
            </a:extLst>
          </p:cNvPr>
          <p:cNvSpPr txBox="1"/>
          <p:nvPr/>
        </p:nvSpPr>
        <p:spPr>
          <a:xfrm>
            <a:off x="87928" y="6464068"/>
            <a:ext cx="836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*Composition of the retail bill is influenced by many things, therefore we will be looking for broad trends over an extended period </a:t>
            </a:r>
          </a:p>
        </p:txBody>
      </p:sp>
    </p:spTree>
    <p:extLst>
      <p:ext uri="{BB962C8B-B14F-4D97-AF65-F5344CB8AC3E}">
        <p14:creationId xmlns:p14="http://schemas.microsoft.com/office/powerpoint/2010/main" val="270194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AFFA2-DAF3-AA46-8663-14E74619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ENERGY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A9298-F696-604B-8DFE-7D6D991BF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2" y="1268760"/>
            <a:ext cx="8642350" cy="5040312"/>
          </a:xfrm>
        </p:spPr>
        <p:txBody>
          <a:bodyPr/>
          <a:lstStyle/>
          <a:p>
            <a:r>
              <a:rPr lang="en-US" sz="1800" dirty="0"/>
              <a:t>The energy transition is not really a transition at all, rather it’s a complete re-build of the energy system in a relatively short period of time.</a:t>
            </a:r>
          </a:p>
          <a:p>
            <a:pPr lvl="1"/>
            <a:r>
              <a:rPr lang="en-US" sz="1600" dirty="0"/>
              <a:t>In excess of $200B will need to be spent over the next 15 years including 10,000KM of new transmission lines and a 300% increase in generation capacity to achieve a near zero carbon energy system. </a:t>
            </a:r>
          </a:p>
          <a:p>
            <a:r>
              <a:rPr lang="en-US" sz="1800" dirty="0"/>
              <a:t>This paradigm shift creates significant challenges for host communities and energy consumers alike.</a:t>
            </a:r>
          </a:p>
          <a:p>
            <a:pPr lvl="1"/>
            <a:r>
              <a:rPr lang="en-US" sz="1600" dirty="0"/>
              <a:t>Community social license (not in my backyard)</a:t>
            </a:r>
          </a:p>
          <a:p>
            <a:pPr lvl="1"/>
            <a:r>
              <a:rPr lang="en-US" sz="1600" dirty="0"/>
              <a:t>Customer social license (bills going up and reliability going down)</a:t>
            </a:r>
            <a:endParaRPr lang="en-US" sz="1800" dirty="0"/>
          </a:p>
          <a:p>
            <a:r>
              <a:rPr lang="en-US" sz="1800" dirty="0"/>
              <a:t>82% renewable energy by 2030.</a:t>
            </a:r>
          </a:p>
          <a:p>
            <a:pPr lvl="1"/>
            <a:r>
              <a:rPr lang="en-US" sz="1600" dirty="0"/>
              <a:t>Is a tough ask to achieve this amidst a global (and local) infrastructure boom.</a:t>
            </a:r>
          </a:p>
          <a:p>
            <a:pPr lvl="1"/>
            <a:r>
              <a:rPr lang="en-US" sz="1600" dirty="0"/>
              <a:t>It’s more than just renewable energy: storage, system strength, transmission, CER orchestration.   </a:t>
            </a:r>
          </a:p>
          <a:p>
            <a:r>
              <a:rPr lang="en-US" sz="1800" dirty="0"/>
              <a:t>The future of gas is under a growing cloud.</a:t>
            </a:r>
          </a:p>
          <a:p>
            <a:pPr lvl="1"/>
            <a:r>
              <a:rPr lang="en-US" sz="1600" dirty="0"/>
              <a:t>High temperature heat and feedstock still requires traditional methane. </a:t>
            </a:r>
          </a:p>
          <a:p>
            <a:pPr lvl="1"/>
            <a:r>
              <a:rPr lang="en-US" sz="1600" dirty="0"/>
              <a:t>Green gas: big question marks on hydrogen (cost and timeframe) and biomethane (feedstock). </a:t>
            </a:r>
          </a:p>
          <a:p>
            <a:pPr lvl="1"/>
            <a:r>
              <a:rPr lang="en-US" sz="1600" dirty="0"/>
              <a:t>Electrification of what we can as soon as we can.</a:t>
            </a:r>
          </a:p>
          <a:p>
            <a:r>
              <a:rPr lang="en-US" sz="1800" dirty="0"/>
              <a:t>Energy users can no longer afford to be spectators; a level of involvement is required.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C7E3926-0B9D-EB42-9615-8C8AA905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912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9608-3B7C-F643-AADC-00AF9B83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energy transition – the first 25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CA137D-76A9-534A-B7FB-93CE4A0B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7</a:t>
            </a:fld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91ADD8C-493A-1B42-A1D5-01FB5F52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17" y="1268760"/>
            <a:ext cx="7849194" cy="5115901"/>
          </a:xfrm>
        </p:spPr>
      </p:pic>
    </p:spTree>
    <p:extLst>
      <p:ext uri="{BB962C8B-B14F-4D97-AF65-F5344CB8AC3E}">
        <p14:creationId xmlns:p14="http://schemas.microsoft.com/office/powerpoint/2010/main" val="83122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77280-2AF9-BE4D-8B31-4E591158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still much closer to the start than we are to the finish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1399A02-B64A-CB4B-8D7F-F60F5CF0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8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C8FF1-D31F-3341-B783-243C5138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9" y="1196752"/>
            <a:ext cx="7956376" cy="5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E7C22F-5EC1-404A-80C9-0A888D37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115888"/>
            <a:ext cx="7345512" cy="792162"/>
          </a:xfrm>
        </p:spPr>
        <p:txBody>
          <a:bodyPr/>
          <a:lstStyle/>
          <a:p>
            <a:r>
              <a:rPr lang="en-US" dirty="0"/>
              <a:t>barriers to a net zero energy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0A78F-61D3-9944-96DB-EF9FF693D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96752"/>
            <a:ext cx="8642350" cy="5040312"/>
          </a:xfrm>
        </p:spPr>
        <p:txBody>
          <a:bodyPr/>
          <a:lstStyle/>
          <a:p>
            <a:r>
              <a:rPr lang="en-US" dirty="0"/>
              <a:t>Supply chain constraints:</a:t>
            </a:r>
          </a:p>
          <a:p>
            <a:pPr lvl="1"/>
            <a:r>
              <a:rPr lang="en-US" dirty="0"/>
              <a:t>We are in the middle of a global (and local) infrastructure boom that is soaking up people and materials.   </a:t>
            </a:r>
          </a:p>
          <a:p>
            <a:pPr lvl="1"/>
            <a:r>
              <a:rPr lang="en-US" dirty="0"/>
              <a:t>Key equipment (everything from transformers and cable to wind turbines) is difficult to source and delivery dates are measured in years, not months.</a:t>
            </a:r>
          </a:p>
          <a:p>
            <a:r>
              <a:rPr lang="en-US" dirty="0"/>
              <a:t>Escalating costs:</a:t>
            </a:r>
          </a:p>
          <a:p>
            <a:pPr lvl="1"/>
            <a:r>
              <a:rPr lang="en-US" dirty="0"/>
              <a:t>Like the mining boom, the infrastructure boom is driving costs ever higher. </a:t>
            </a:r>
          </a:p>
          <a:p>
            <a:pPr lvl="1"/>
            <a:r>
              <a:rPr lang="en-US" dirty="0"/>
              <a:t>The sent out cost of energy from VRE is largely driven by cap-ex so projects built at the top of the cycle will need higher energy prices for 20 years to support them, or they go broke.</a:t>
            </a:r>
          </a:p>
          <a:p>
            <a:r>
              <a:rPr lang="en-US" dirty="0"/>
              <a:t>Lack of skilled workforce:</a:t>
            </a:r>
          </a:p>
          <a:p>
            <a:pPr lvl="1"/>
            <a:r>
              <a:rPr lang="en-US" dirty="0"/>
              <a:t>We have dropped the ball on developing a skilled workforce to deliver the transition.</a:t>
            </a:r>
          </a:p>
          <a:p>
            <a:r>
              <a:rPr lang="en-US" dirty="0"/>
              <a:t>Volatile market environment:</a:t>
            </a:r>
          </a:p>
          <a:p>
            <a:pPr lvl="1"/>
            <a:r>
              <a:rPr lang="en-US" dirty="0"/>
              <a:t>Energy prices are volatile, increasing risk for contracting parties.  </a:t>
            </a:r>
          </a:p>
          <a:p>
            <a:r>
              <a:rPr lang="en-US" dirty="0"/>
              <a:t>Social license (or lack thereof):</a:t>
            </a:r>
          </a:p>
          <a:p>
            <a:pPr lvl="1"/>
            <a:r>
              <a:rPr lang="en-US" dirty="0"/>
              <a:t>Cumulative impacts are starting to take a toll on communities.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CA8370-64CE-C246-9CD9-C4E57976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EAEE-B967-0B4A-83C3-EBFA2DF4DBF5}" type="slidenum">
              <a:rPr lang="en-AU" smtClean="0"/>
              <a:pPr>
                <a:defRPr/>
              </a:pPr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405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AA">
      <a:dk1>
        <a:sysClr val="windowText" lastClr="000000"/>
      </a:dk1>
      <a:lt1>
        <a:sysClr val="window" lastClr="FFFFFF"/>
      </a:lt1>
      <a:dk2>
        <a:srgbClr val="0B486B"/>
      </a:dk2>
      <a:lt2>
        <a:srgbClr val="F2F2F2"/>
      </a:lt2>
      <a:accent1>
        <a:srgbClr val="3B8686"/>
      </a:accent1>
      <a:accent2>
        <a:srgbClr val="79BD9A"/>
      </a:accent2>
      <a:accent3>
        <a:srgbClr val="9BBB59"/>
      </a:accent3>
      <a:accent4>
        <a:srgbClr val="A8DBA8"/>
      </a:accent4>
      <a:accent5>
        <a:srgbClr val="CFF09E"/>
      </a:accent5>
      <a:accent6>
        <a:srgbClr val="D7E3BC"/>
      </a:accent6>
      <a:hlink>
        <a:srgbClr val="4F81BD"/>
      </a:hlink>
      <a:folHlink>
        <a:srgbClr val="4BACC6"/>
      </a:folHlink>
    </a:clrScheme>
    <a:fontScheme name="EUAA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2807</TotalTime>
  <Words>1488</Words>
  <Application>Microsoft Office PowerPoint</Application>
  <PresentationFormat>On-screen Show (4:3)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Arial Black</vt:lpstr>
      <vt:lpstr>Calibri</vt:lpstr>
      <vt:lpstr>Office Theme</vt:lpstr>
      <vt:lpstr>Large ENERGY USERS AND THE ENERGY TRANSITION </vt:lpstr>
      <vt:lpstr>PowerPoint Presentation</vt:lpstr>
      <vt:lpstr>Future Electricity prices</vt:lpstr>
      <vt:lpstr>gas prices</vt:lpstr>
      <vt:lpstr>Evolution of the bill stack</vt:lpstr>
      <vt:lpstr>THE ENERGY TRANSITION</vt:lpstr>
      <vt:lpstr>The energy transition – the first 25 years</vt:lpstr>
      <vt:lpstr>We are still much closer to the start than we are to the finish</vt:lpstr>
      <vt:lpstr>barriers to a net zero energy system</vt:lpstr>
      <vt:lpstr>Gas market reforms</vt:lpstr>
      <vt:lpstr>Gas prices, what is fair and reasonable?</vt:lpstr>
      <vt:lpstr>Mandatory gas industry Code</vt:lpstr>
      <vt:lpstr>Gas and Intergenerational equity</vt:lpstr>
      <vt:lpstr>What can we (EUAA) do?</vt:lpstr>
      <vt:lpstr>What can you do?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user perspectives</dc:title>
  <dc:creator>Andrew Richards</dc:creator>
  <cp:lastModifiedBy>Microsoft account</cp:lastModifiedBy>
  <cp:revision>125</cp:revision>
  <dcterms:created xsi:type="dcterms:W3CDTF">2022-11-06T03:10:22Z</dcterms:created>
  <dcterms:modified xsi:type="dcterms:W3CDTF">2023-11-07T01:21:04Z</dcterms:modified>
</cp:coreProperties>
</file>