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</p:embeddedFont>
    <p:embeddedFont>
      <p:font typeface="Roboto Black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3MvKMTOY9nc2gIxk1MOZlWYo1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757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page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51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7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18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04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869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333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34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464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65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26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57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57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714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4488d99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4488d99b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94488d99b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856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83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67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55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40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5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518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34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93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3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>
            <a:spLocks noGrp="1"/>
          </p:cNvSpPr>
          <p:nvPr>
            <p:ph type="pic" idx="2"/>
          </p:nvPr>
        </p:nvSpPr>
        <p:spPr>
          <a:xfrm>
            <a:off x="4574893" y="1477108"/>
            <a:ext cx="4569107" cy="2711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>
            <a:spLocks noGrp="1"/>
          </p:cNvSpPr>
          <p:nvPr>
            <p:ph type="pic" idx="2"/>
          </p:nvPr>
        </p:nvSpPr>
        <p:spPr>
          <a:xfrm>
            <a:off x="6122505" y="0"/>
            <a:ext cx="3021496" cy="45360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24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5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6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7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8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9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0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31"/>
          <p:cNvSpPr txBox="1"/>
          <p:nvPr/>
        </p:nvSpPr>
        <p:spPr>
          <a:xfrm>
            <a:off x="6400800" y="4676689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Google Shape;11;p22"/>
          <p:cNvCxnSpPr/>
          <p:nvPr/>
        </p:nvCxnSpPr>
        <p:spPr>
          <a:xfrm>
            <a:off x="628650" y="4597419"/>
            <a:ext cx="78867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22"/>
          <p:cNvSpPr txBox="1"/>
          <p:nvPr/>
        </p:nvSpPr>
        <p:spPr>
          <a:xfrm>
            <a:off x="772850" y="4070271"/>
            <a:ext cx="2465853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7CB7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13;p22" descr="A picture containing text, clock, gauge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6254" y="4711098"/>
            <a:ext cx="1477231" cy="2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2" descr="Icon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 l="50" t="9339" r="69265" b="64158"/>
          <a:stretch/>
        </p:blipFill>
        <p:spPr>
          <a:xfrm rot="4958661">
            <a:off x="8362240" y="4029634"/>
            <a:ext cx="1313028" cy="11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2" descr="Icon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 l="81558" r="-289" b="76791"/>
          <a:stretch/>
        </p:blipFill>
        <p:spPr>
          <a:xfrm>
            <a:off x="-173736" y="716302"/>
            <a:ext cx="802386" cy="9941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Background pattern&#10;&#10;Description automatically generated with medium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60000"/>
          </a:blip>
          <a:srcRect t="7812" b="7813"/>
          <a:stretch/>
        </p:blipFill>
        <p:spPr>
          <a:xfrm flipH="1">
            <a:off x="0" y="89699"/>
            <a:ext cx="9144000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638419" y="2202034"/>
            <a:ext cx="4466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93B8C"/>
                </a:solidFill>
                <a:latin typeface="Roboto"/>
                <a:ea typeface="Roboto"/>
                <a:cs typeface="Roboto"/>
                <a:sym typeface="Roboto"/>
              </a:rPr>
              <a:t>Respirable Crystalline Silica Risk in Foundries</a:t>
            </a: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309328" y="-3032"/>
            <a:ext cx="3834672" cy="514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912" y="426906"/>
            <a:ext cx="2533955" cy="464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5372505" y="792534"/>
            <a:ext cx="3957402" cy="90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Australian Foundries Institute Conference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Melbourne October 2023</a:t>
            </a:r>
            <a:endParaRPr/>
          </a:p>
        </p:txBody>
      </p:sp>
      <p:pic>
        <p:nvPicPr>
          <p:cNvPr id="101" name="Google Shape;101;p1" descr="Icon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r="67775" b="59502"/>
          <a:stretch/>
        </p:blipFill>
        <p:spPr>
          <a:xfrm>
            <a:off x="5345624" y="-118707"/>
            <a:ext cx="916980" cy="115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Icon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l="45188" t="34278" r="24411" b="43655"/>
          <a:stretch/>
        </p:blipFill>
        <p:spPr>
          <a:xfrm rot="-3053557">
            <a:off x="4088776" y="4926737"/>
            <a:ext cx="1563624" cy="113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Icon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l="77565" b="78957"/>
          <a:stretch/>
        </p:blipFill>
        <p:spPr>
          <a:xfrm>
            <a:off x="-74174" y="1440306"/>
            <a:ext cx="638419" cy="598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638419" y="3279148"/>
            <a:ext cx="4734086" cy="77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93B8C"/>
                </a:solidFill>
                <a:latin typeface="Roboto"/>
                <a:ea typeface="Roboto"/>
                <a:cs typeface="Roboto"/>
                <a:sym typeface="Roboto"/>
              </a:rPr>
              <a:t>Jeremy Trotman </a:t>
            </a:r>
            <a:r>
              <a:rPr lang="en-US" sz="1400" b="1" i="0" u="none" strike="noStrike" cap="none">
                <a:solidFill>
                  <a:srgbClr val="7CB7E8"/>
                </a:solidFill>
                <a:latin typeface="Roboto"/>
                <a:ea typeface="Roboto"/>
                <a:cs typeface="Roboto"/>
                <a:sym typeface="Roboto"/>
              </a:rPr>
              <a:t>FAIOH CIH COH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CB7E8"/>
                </a:solidFill>
                <a:latin typeface="Roboto"/>
                <a:ea typeface="Roboto"/>
                <a:cs typeface="Roboto"/>
                <a:sym typeface="Roboto"/>
              </a:rPr>
              <a:t>Certified Occupational Hygienist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CB7E8"/>
                </a:solidFill>
                <a:latin typeface="Roboto"/>
                <a:ea typeface="Roboto"/>
                <a:cs typeface="Roboto"/>
                <a:sym typeface="Roboto"/>
              </a:rPr>
              <a:t>AIOH President Elect</a:t>
            </a:r>
            <a:endParaRPr sz="1400" b="1" i="0" u="none" strike="noStrike" cap="none">
              <a:solidFill>
                <a:srgbClr val="7CB7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VIC OHS Regs - 'crystalline silica (CS) process</a:t>
            </a:r>
            <a:endParaRPr/>
          </a:p>
        </p:txBody>
      </p:sp>
      <p:sp>
        <p:nvSpPr>
          <p:cNvPr id="180" name="Google Shape;180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cut, grind, polish or crush material containing CS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activity involving CS material generating CS dust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 process exposing a person to CS dust from . . . handling of material that contains CS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the mechanical screening of crushed material containing crystalline silica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High risk crystalline silica work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Work performed in connection with a crystalline silica process that is reasonably likely to result in: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an airborne concentration of RCS that exceeds half the WES, or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 risk to the health of a person at the workplace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1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High Risk CS process assessment &amp; control</a:t>
            </a:r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body" idx="1"/>
          </p:nvPr>
        </p:nvSpPr>
        <p:spPr>
          <a:xfrm>
            <a:off x="628649" y="1163157"/>
            <a:ext cx="8232015" cy="341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/>
              <a:t>High risk CS work assessment must include: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Specific CS tasks or processes 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Form of CS used and proportion of CS in the material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Atmospheric monitoring results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Frequency and duration of exposure to crystalline silica dust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CS related incidents, illnesses or diseases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 </a:t>
            </a:r>
            <a:r>
              <a:rPr lang="en-US" b="1"/>
              <a:t>crystalline silica hazard control statement (CSHCS)</a:t>
            </a:r>
            <a:r>
              <a:rPr lang="en-US"/>
              <a:t> must be prepared for high risk CS work and the work must be performed in accordance with the CSHCS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909265" cy="100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RCS Exposure Risk &amp; Risk Assessment</a:t>
            </a: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1"/>
          </p:nvPr>
        </p:nvSpPr>
        <p:spPr>
          <a:xfrm>
            <a:off x="495838" y="1369219"/>
            <a:ext cx="5325414" cy="260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/>
              <a:t>Respirable versus inhalable dust 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/>
              <a:t>Measurement/exposure assessment</a:t>
            </a:r>
            <a:endParaRPr sz="2400"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/>
              <a:t>Implications of current (0.05 mg/m3) and proposed (0.025 mg/m3) WES</a:t>
            </a:r>
            <a:endParaRPr sz="2400"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/>
              <a:t>Role of the occupational hygienist &amp; AIOH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068" y="273844"/>
            <a:ext cx="3133009" cy="470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628649" y="149042"/>
            <a:ext cx="7886700" cy="85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Air &amp; Health Monitoring </a:t>
            </a: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1"/>
          </p:nvPr>
        </p:nvSpPr>
        <p:spPr>
          <a:xfrm>
            <a:off x="628649" y="1126901"/>
            <a:ext cx="4774037" cy="350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400"/>
              <a:t>Air monitoring required: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/>
              <a:t>if there is (reasonable) uncertainty re: WES compliance </a:t>
            </a:r>
            <a:endParaRPr sz="2400"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/>
              <a:t>if necessary to determine  a risk to health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2400"/>
              <a:t>Health monitoring is required if exposure is likely to adversely effect worker health</a:t>
            </a:r>
            <a:endParaRPr sz="675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207" name="Google Shape;207;p14" descr="Silica | SGS Gal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2687" y="1271677"/>
            <a:ext cx="3180837" cy="257089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title"/>
          </p:nvPr>
        </p:nvSpPr>
        <p:spPr>
          <a:xfrm>
            <a:off x="700618" y="256684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RCS Monitoring</a:t>
            </a:r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RCS &amp; resp. dust monitoring with : 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Compliant equipment (cyclone)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Standard method (AS  2985)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Adequate sample volume 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Representative sample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Appropriate analysis (NATA)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Shift adjustment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Readable report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/>
              <a:t>Competent person (e.g. AIOH Member, Certified OH)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216" name="Google Shape;216;p15" descr="Respirable Dust and/ or Silica Sampling NIOSH 0600/7500 - YouTube"/>
          <p:cNvPicPr preferRelativeResize="0"/>
          <p:nvPr/>
        </p:nvPicPr>
        <p:blipFill rotWithShape="1">
          <a:blip r:embed="rId3">
            <a:alphaModFix/>
          </a:blip>
          <a:srcRect t="12169" r="21032" b="-265"/>
          <a:stretch/>
        </p:blipFill>
        <p:spPr>
          <a:xfrm>
            <a:off x="4643968" y="840670"/>
            <a:ext cx="3869788" cy="3249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/>
        </p:nvSpPr>
        <p:spPr>
          <a:xfrm>
            <a:off x="4797778" y="3238499"/>
            <a:ext cx="1157111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from NIOSH UTube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Air Monitoring Requirements for RCS</a:t>
            </a:r>
            <a:endParaRPr b="1">
              <a:solidFill>
                <a:srgbClr val="4472C4"/>
              </a:solidFill>
            </a:endParaRPr>
          </a:p>
        </p:txBody>
      </p:sp>
      <p:sp>
        <p:nvSpPr>
          <p:cNvPr id="224" name="Google Shape;224;p16"/>
          <p:cNvSpPr txBox="1">
            <a:spLocks noGrp="1"/>
          </p:cNvSpPr>
          <p:nvPr>
            <p:ph type="body" idx="1"/>
          </p:nvPr>
        </p:nvSpPr>
        <p:spPr>
          <a:xfrm>
            <a:off x="628650" y="1178417"/>
            <a:ext cx="7886700" cy="345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Letter from the Chief Inspector of mines and Quarries re: OH Sampling not meeting AS 2985 requirements for:</a:t>
            </a:r>
            <a:endParaRPr sz="240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pre and post shift calibration, </a:t>
            </a:r>
            <a:endParaRPr sz="210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representative sampling, </a:t>
            </a:r>
            <a:endParaRPr sz="210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sample cross contamination.</a:t>
            </a:r>
            <a:endParaRPr sz="2100"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AIOH/WSVIC Breakfast on RCS Monitoring practices reports and measurement uncertainty (9%)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Dropping off (unsupervised) samplers is not compliant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3871862" cy="78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RCS Control Hierarchy</a:t>
            </a:r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body" idx="1"/>
          </p:nvPr>
        </p:nvSpPr>
        <p:spPr>
          <a:xfrm>
            <a:off x="628649" y="1150498"/>
            <a:ext cx="4569377" cy="348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AutoNum type="arabicPeriod"/>
            </a:pPr>
            <a:r>
              <a:rPr lang="en-US"/>
              <a:t>Elimination and substitution with alternative products, 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AutoNum type="arabicPeriod"/>
            </a:pPr>
            <a:r>
              <a:rPr lang="en-US"/>
              <a:t>Engineering: local or dilution ventilation systems, water suppression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AutoNum type="arabicPeriod"/>
            </a:pPr>
            <a:r>
              <a:rPr lang="en-US"/>
              <a:t>Procedures limiting worker proximity to elevated RCS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AutoNum type="arabicPeriod"/>
            </a:pPr>
            <a:r>
              <a:rPr lang="en-US"/>
              <a:t>RPE and other PPE to minimise worker and incidental exposures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232" name="Google Shape;232;p17" descr="Industrial Ventilation | STOMANA ENGINEERING S.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829" y="956689"/>
            <a:ext cx="3364177" cy="335712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4973709" y="3583908"/>
            <a:ext cx="2743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Inside Construction Expo</a:t>
            </a:r>
            <a:b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20-21 September 2023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Melbourne Convention and Exhibition Centre</a:t>
            </a: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2770853" cy="100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Respiratory Protection </a:t>
            </a:r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1"/>
          </p:nvPr>
        </p:nvSpPr>
        <p:spPr>
          <a:xfrm>
            <a:off x="462731" y="1535139"/>
            <a:ext cx="3167217" cy="235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disposable half face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reusable half face &amp; full face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powered air purifying respirators (PAPR)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241" name="Google Shape;241;p18" descr="Foundries, Respiratory Protective Equipment, RPB Safe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9783" y="579791"/>
            <a:ext cx="3922712" cy="350414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title"/>
          </p:nvPr>
        </p:nvSpPr>
        <p:spPr>
          <a:xfrm>
            <a:off x="621595" y="251138"/>
            <a:ext cx="4315610" cy="119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Powered air purifying respirator (PAPR) </a:t>
            </a:r>
            <a:endParaRPr/>
          </a:p>
        </p:txBody>
      </p:sp>
      <p:pic>
        <p:nvPicPr>
          <p:cNvPr id="248" name="Google Shape;248;p19" descr="Foundries, Respiratory Protective Equipment, RPB Safe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4203" y="622520"/>
            <a:ext cx="3354945" cy="347862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 txBox="1"/>
          <p:nvPr/>
        </p:nvSpPr>
        <p:spPr>
          <a:xfrm>
            <a:off x="622300" y="1446568"/>
            <a:ext cx="4831904" cy="191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Positive pressure reduces inward leaks. </a:t>
            </a:r>
            <a:endParaRPr sz="24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Assigned protection factors: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Half facepiece 50, </a:t>
            </a:r>
            <a:endParaRPr sz="2400" b="0" i="0" u="none" strike="noStrike" cap="none">
              <a:solidFill>
                <a:srgbClr val="040C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Full facepiece 1,000</a:t>
            </a:r>
            <a:r>
              <a:rPr lang="en-US" sz="24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Foundries, Respiratory Protective Equipment, RPB Safety"/>
          <p:cNvPicPr preferRelativeResize="0"/>
          <p:nvPr/>
        </p:nvPicPr>
        <p:blipFill rotWithShape="1">
          <a:blip r:embed="rId3">
            <a:alphaModFix/>
          </a:blip>
          <a:srcRect t="18655" b="5460"/>
          <a:stretch/>
        </p:blipFill>
        <p:spPr>
          <a:xfrm>
            <a:off x="0" y="5953"/>
            <a:ext cx="9144000" cy="5140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1889185" y="4464170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856008" y="4942936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595073" y="4693376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Respirable Crystalline Risk in Foundries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46804" y="122065"/>
            <a:ext cx="651175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Silica Risk in Foundries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392907" y="1153099"/>
            <a:ext cx="4513944" cy="2100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Hazards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Risk Assessment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Controls</a:t>
            </a:r>
            <a:endParaRPr sz="3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 descr="https://auc-powerpoint.officeapps.live.com/pods/GetClipboardImage.ashx?Id=8666e78b-7305-4810-a822-a20c2a8a0d42&amp;DC=GAU3&amp;pkey=35d82f35-b49e-49f9-9ff0-99e77e64bc11&amp;wdwaccluster=GAU3"/>
          <p:cNvSpPr/>
          <p:nvPr/>
        </p:nvSpPr>
        <p:spPr>
          <a:xfrm>
            <a:off x="164306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 descr="https://auc-powerpoint.officeapps.live.com/pods/GetClipboardImage.ashx?Id=8666e78b-7305-4810-a822-a20c2a8a0d42&amp;DC=GAU3&amp;pkey=35d82f35-b49e-49f9-9ff0-99e77e64bc11&amp;wdwaccluster=GAU3"/>
          <p:cNvSpPr/>
          <p:nvPr/>
        </p:nvSpPr>
        <p:spPr>
          <a:xfrm>
            <a:off x="278606" y="595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 descr="https://auc-powerpoint.officeapps.live.com/pods/GetClipboardImage.ashx?Id=b27547f5-ba82-4893-a235-e106c54b3e9e&amp;DC=GAU3&amp;pkey=e8781b0d-7ea5-415c-a929-a7c63dbe844b&amp;wdwaccluster=GAU3"/>
          <p:cNvSpPr/>
          <p:nvPr/>
        </p:nvSpPr>
        <p:spPr>
          <a:xfrm>
            <a:off x="388144" y="12025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 descr="A picture containing text, clock, gau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54" y="4711098"/>
            <a:ext cx="1477231" cy="28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0" descr="A table with text and image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4624" b="27880"/>
          <a:stretch/>
        </p:blipFill>
        <p:spPr>
          <a:xfrm>
            <a:off x="1316597" y="135287"/>
            <a:ext cx="6672423" cy="425539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0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4488d99bd_0_0"/>
          <p:cNvSpPr txBox="1">
            <a:spLocks noGrp="1"/>
          </p:cNvSpPr>
          <p:nvPr>
            <p:ph type="title"/>
          </p:nvPr>
        </p:nvSpPr>
        <p:spPr>
          <a:xfrm>
            <a:off x="628650" y="139819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silica the next asbestos?</a:t>
            </a:r>
            <a:endParaRPr/>
          </a:p>
        </p:txBody>
      </p:sp>
      <p:sp>
        <p:nvSpPr>
          <p:cNvPr id="263" name="Google Shape;263;g294488d99bd_0_0"/>
          <p:cNvSpPr txBox="1">
            <a:spLocks noGrp="1"/>
          </p:cNvSpPr>
          <p:nvPr>
            <p:ph type="body" idx="1"/>
          </p:nvPr>
        </p:nvSpPr>
        <p:spPr>
          <a:xfrm>
            <a:off x="628650" y="1134025"/>
            <a:ext cx="7886700" cy="349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Toxicity:</a:t>
            </a:r>
            <a:endParaRPr/>
          </a:p>
          <a:p>
            <a:pPr marL="45720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silicosis/asbestosis </a:t>
            </a:r>
            <a:endParaRPr/>
          </a:p>
          <a:p>
            <a:pPr marL="45720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carcinogenicity</a:t>
            </a:r>
            <a:endParaRPr/>
          </a:p>
          <a:p>
            <a:pPr marL="45720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WES 0.05/0.025 mg/m3</a:t>
            </a:r>
            <a:endParaRPr/>
          </a:p>
          <a:p>
            <a:pPr marL="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Disease incidence </a:t>
            </a:r>
            <a:endParaRPr/>
          </a:p>
          <a:p>
            <a:pPr marL="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Recent and historic exposures</a:t>
            </a:r>
            <a:endParaRPr/>
          </a:p>
          <a:p>
            <a:pPr marL="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Notoriety</a:t>
            </a:r>
            <a:endParaRPr/>
          </a:p>
          <a:p>
            <a:pPr marL="0" marR="18288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Risk based management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>
            <a:spLocks noGrp="1"/>
          </p:cNvSpPr>
          <p:nvPr>
            <p:ph type="body" idx="1"/>
          </p:nvPr>
        </p:nvSpPr>
        <p:spPr>
          <a:xfrm>
            <a:off x="28928" y="441"/>
            <a:ext cx="9114366" cy="5140281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6600" b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???????????????????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6600" b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?????Questions?????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sz="6600" b="1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???????????????????</a:t>
            </a:r>
            <a:endParaRPr sz="2000" b="1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 descr="A person in a hospital be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51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64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>
                <a:solidFill>
                  <a:schemeClr val="accent1"/>
                </a:solidFill>
              </a:rPr>
              <a:t/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Respirable Crystalline Silica (RCS)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 Silicosis and Cancer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6821316" y="4693376"/>
            <a:ext cx="2743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Trotman AIOH President-Elect</a:t>
            </a:r>
            <a:b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Crystalline Silica Risk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" descr="A picture containing text, clock, gau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54" y="4711098"/>
            <a:ext cx="1477231" cy="28881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SWA: Work activities that can generate respirable crystalline silica (RCS)</a:t>
            </a:r>
            <a:endParaRPr b="1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7886700" cy="3364707"/>
          </a:xfrm>
          <a:prstGeom prst="rect">
            <a:avLst/>
          </a:prstGeom>
          <a:solidFill>
            <a:srgbClr val="D8CDB9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58823"/>
              <a:buChar char="•"/>
            </a:pPr>
            <a:r>
              <a:rPr lang="en-US" sz="3600"/>
              <a:t>Engineered stone processes</a:t>
            </a:r>
            <a:endParaRPr sz="360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Excavation, earth moving and drilling plant operations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Clay and stone processing machine operations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Paving and surfacing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Mining, quarrying and mineral ore-treating processes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Tunnelling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Construction labouring activities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Brick, concrete or stone cutting, especially using dry methods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>
                <a:solidFill>
                  <a:schemeClr val="dk1"/>
                </a:solidFill>
              </a:rPr>
              <a:t>Abrasive blasting (</a:t>
            </a:r>
            <a:r>
              <a:rPr lang="en-US"/>
              <a:t>blasting agent must not contain greater than 1% crystalline silica)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64171"/>
              <a:buChar char="•"/>
            </a:pPr>
            <a:r>
              <a:rPr lang="en-US" sz="3300"/>
              <a:t>Foundry casting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Angle grinding, jackhammering and chiselling of concrete or masonry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Hydraulic fracturing of gas and oil wells, and 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Pottery making. 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17647"/>
              <a:buNone/>
            </a:pP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 descr="A picture containing text, clock, gau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54" y="4711098"/>
            <a:ext cx="1477231" cy="28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4708172" y="425453"/>
            <a:ext cx="3780367" cy="11635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lang="en-US" sz="3000" b="1">
                <a:solidFill>
                  <a:schemeClr val="accent1"/>
                </a:solidFill>
              </a:rPr>
              <a:t>Pub Med Search Results: Silicosis AND Foundries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493349" y="218064"/>
            <a:ext cx="3836812" cy="44654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1: Zhang M, Zheng YD, Du XY, Lu Y, Li WJ, Qi C, Wu ZL.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Silicosis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in automobile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foundry workers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: a 29-year cohort study. Biomed Environ Sci. 2010 Apr;23(2):121-9. doi: 10.1016/S0895-3988(10)60041-4. PMID: 20514987.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2: Lenander-Ramirez A, Bryngelsson IL, Vihlborg P, Westberg H, Andersson L. Respirable Dust and Silica: Respiratory Diseases Among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Swedish Iron Foundry Workers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. J Occup Environ Med. 2022 Jul 1;64(7):593-598. doi:10.1097/JOM.0000000000002533. Epub 2022 Mar 11. PMID: 35275887; PMCID: PMC9301988.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3: Sherson D, Svane O, Lynge E.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incidence among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foundry workers in Denmark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. Arch Environ Health. 1991 Mar-Apr;46(2):75-81. doi: 10.1080/00039896.1991.9937432. PMID: 2006897.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4: Rosenman KD, Reilly MJ, Rice C, Hertzberg V, Tseng CY, Anderson HA.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Silicosis among foundry workers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. Implication for the need to revise the OSHA standard. Am J Epidemiol. 1996 Nov  ;144(9):890-900. doi: 10.1093/oxfordjournals.aje.a009023. PMID: 8890667.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5: Sherson D, Lander F. Morbidity of pulmonary tuberculosis among silicotic and nonsilicotic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foundry workers in Denmark.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J Occup Med. 1990 Feb;32(2):110-3. PMID: 2303918.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4679950" y="1801018"/>
            <a:ext cx="3836812" cy="2882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18: Finkelstein MM.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Silicosis surveillance in Ontario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detection rates, modifying factors, and screening intervals. Am J Ind Med. 1994 Feb;25(2):257-66. doi:10.1002/ajim.4700250212. PMID: 8147398. 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9: Lynge E, Kurppa K, Kristofersen L, Malker H, Sauli H.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Silica dust and lung cancer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results from the Nordic occupational mortality and cancer incidence registers. J Natl Cancer Inst. 1986 Oct;77(4):883-9. PMID: 3020298.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12: Schüler G, Wälchi P, Rüttner JR, Delmore M, Taylor M, Schnieper R. Lungenkrebshäufigkeit und Todesalter bei den Silikosetodesfällen der SUVA, 1960-1978 [Incidence of lung cancer and age at death in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silicosis deaths of the Swiss National Accident Insurance Fund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 Soz  .</a:t>
            </a:r>
            <a:b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 descr="A screenshot of a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220" b="4848"/>
          <a:stretch/>
        </p:blipFill>
        <p:spPr>
          <a:xfrm>
            <a:off x="1016342" y="160774"/>
            <a:ext cx="6615699" cy="4371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3272742" y="543799"/>
            <a:ext cx="2337944" cy="5770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2567721" y="3854543"/>
            <a:ext cx="705021" cy="165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 rot="-5400000">
            <a:off x="-346938" y="1967877"/>
            <a:ext cx="3093474" cy="53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Silicosis Cases</a:t>
            </a:r>
            <a:endParaRPr/>
          </a:p>
        </p:txBody>
      </p:sp>
      <p:pic>
        <p:nvPicPr>
          <p:cNvPr id="158" name="Google Shape;158;p7" descr="A graph with numbers and a bar ch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80226" y="170913"/>
            <a:ext cx="6635605" cy="44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568779" y="1147325"/>
            <a:ext cx="8029786" cy="28392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Crude mortality rate down: 1.8/m to 0.5/m 1997-1999. 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to 107 increase in cases 2015-20 (ES processes?).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Half of cases reported to June 30 2021 unrelated to ES 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Screening shows 238 (23%) of 1053 QLD workers had confirmed silicosis. Similar results in VIC</a:t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577384" y="131662"/>
            <a:ext cx="7986434" cy="1015663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Lung Foundation - 2023–2028 Report 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Silicosis in Australia</a:t>
            </a:r>
            <a:endParaRPr sz="4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162733" cy="101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en-US" b="1">
                <a:solidFill>
                  <a:srgbClr val="4472C4"/>
                </a:solidFill>
              </a:rPr>
              <a:t>Silica Exposure Risks - Products and Processes</a:t>
            </a:r>
            <a:r>
              <a:rPr lang="en-US">
                <a:solidFill>
                  <a:srgbClr val="4472C4"/>
                </a:solidFill>
              </a:rPr>
              <a:t> </a:t>
            </a:r>
            <a:endParaRPr>
              <a:solidFill>
                <a:srgbClr val="4472C4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628650" y="1352282"/>
            <a:ext cx="4279574" cy="328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Crystalline (not amorphous) silica containing products/compounds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Very fine (respirable) particles (&lt; 4um AD) i.e.  RCS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Machining of products – freshly cut surfaces more toxic</a:t>
            </a:r>
            <a:endParaRPr/>
          </a:p>
          <a:p>
            <a: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Additive/synergistic reactions with other toxic compounds (e.g.  engineered stone resins)</a:t>
            </a:r>
            <a:endParaRPr/>
          </a:p>
        </p:txBody>
      </p:sp>
      <p:pic>
        <p:nvPicPr>
          <p:cNvPr id="173" name="Google Shape;173;p9" descr="A person using a grind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739" y="97498"/>
            <a:ext cx="3260592" cy="454369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/>
          <p:nvPr/>
        </p:nvSpPr>
        <p:spPr>
          <a:xfrm>
            <a:off x="3148552" y="4751085"/>
            <a:ext cx="204947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AFI 2023 Conference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rgbClr val="FFFFFF"/>
      </a:lt1>
      <a:dk2>
        <a:srgbClr val="55595D"/>
      </a:dk2>
      <a:lt2>
        <a:srgbClr val="CCDDEA"/>
      </a:lt2>
      <a:accent1>
        <a:srgbClr val="FF6D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On-screen Show (16:9)</PresentationFormat>
  <Paragraphs>141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Roboto</vt:lpstr>
      <vt:lpstr>Arial</vt:lpstr>
      <vt:lpstr>Roboto Black</vt:lpstr>
      <vt:lpstr>Calibri</vt:lpstr>
      <vt:lpstr>Open Sans</vt:lpstr>
      <vt:lpstr>Verdana</vt:lpstr>
      <vt:lpstr>Office Theme</vt:lpstr>
      <vt:lpstr>PowerPoint Presentation</vt:lpstr>
      <vt:lpstr>PowerPoint Presentation</vt:lpstr>
      <vt:lpstr> Respirable Crystalline Silica (RCS)  Silicosis and Cancer</vt:lpstr>
      <vt:lpstr>SWA: Work activities that can generate respirable crystalline silica (RCS)</vt:lpstr>
      <vt:lpstr>Pub Med Search Results: Silicosis AND Foundries</vt:lpstr>
      <vt:lpstr>PowerPoint Presentation</vt:lpstr>
      <vt:lpstr>Silicosis Cases</vt:lpstr>
      <vt:lpstr>PowerPoint Presentation</vt:lpstr>
      <vt:lpstr>Silica Exposure Risks - Products and Processes </vt:lpstr>
      <vt:lpstr>VIC OHS Regs - 'crystalline silica (CS) process</vt:lpstr>
      <vt:lpstr>High risk crystalline silica work</vt:lpstr>
      <vt:lpstr>High Risk CS process assessment &amp; control</vt:lpstr>
      <vt:lpstr>RCS Exposure Risk &amp; Risk Assessment</vt:lpstr>
      <vt:lpstr>Air &amp; Health Monitoring </vt:lpstr>
      <vt:lpstr>RCS Monitoring</vt:lpstr>
      <vt:lpstr>Air Monitoring Requirements for RCS</vt:lpstr>
      <vt:lpstr>RCS Control Hierarchy</vt:lpstr>
      <vt:lpstr>Respiratory Protection </vt:lpstr>
      <vt:lpstr>Powered air purifying respirator (PAPR) </vt:lpstr>
      <vt:lpstr>PowerPoint Presentation</vt:lpstr>
      <vt:lpstr>Is silica the next asbestos?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Marzella</dc:creator>
  <cp:lastModifiedBy>Microsoft account</cp:lastModifiedBy>
  <cp:revision>1</cp:revision>
  <dcterms:created xsi:type="dcterms:W3CDTF">2023-10-20T02:59:34Z</dcterms:created>
  <dcterms:modified xsi:type="dcterms:W3CDTF">2023-11-07T00:51:45Z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0x0101008D1AF738472EF94AB64282459E3064DF</vt:lpwstr>
  </property>
</Properties>
</file>