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sldIdLst>
    <p:sldId id="648" r:id="rId2"/>
    <p:sldId id="394" r:id="rId3"/>
    <p:sldId id="395" r:id="rId4"/>
    <p:sldId id="354" r:id="rId5"/>
    <p:sldId id="506" r:id="rId6"/>
    <p:sldId id="290" r:id="rId7"/>
    <p:sldId id="403" r:id="rId8"/>
    <p:sldId id="407" r:id="rId9"/>
    <p:sldId id="652" r:id="rId10"/>
    <p:sldId id="642" r:id="rId11"/>
    <p:sldId id="452" r:id="rId12"/>
    <p:sldId id="397" r:id="rId13"/>
    <p:sldId id="467" r:id="rId14"/>
    <p:sldId id="441" r:id="rId15"/>
    <p:sldId id="653" r:id="rId16"/>
    <p:sldId id="404" r:id="rId17"/>
    <p:sldId id="405" r:id="rId18"/>
    <p:sldId id="453" r:id="rId19"/>
    <p:sldId id="460" r:id="rId20"/>
    <p:sldId id="518" r:id="rId21"/>
    <p:sldId id="650" r:id="rId22"/>
    <p:sldId id="616" r:id="rId23"/>
    <p:sldId id="519" r:id="rId24"/>
    <p:sldId id="454" r:id="rId25"/>
    <p:sldId id="572" r:id="rId26"/>
    <p:sldId id="631" r:id="rId27"/>
    <p:sldId id="634" r:id="rId28"/>
    <p:sldId id="571" r:id="rId29"/>
    <p:sldId id="630" r:id="rId30"/>
    <p:sldId id="629" r:id="rId31"/>
    <p:sldId id="645" r:id="rId32"/>
    <p:sldId id="455" r:id="rId33"/>
    <p:sldId id="474" r:id="rId34"/>
    <p:sldId id="517" r:id="rId35"/>
    <p:sldId id="627" r:id="rId36"/>
    <p:sldId id="654" r:id="rId37"/>
    <p:sldId id="602" r:id="rId38"/>
    <p:sldId id="613" r:id="rId39"/>
    <p:sldId id="494" r:id="rId40"/>
    <p:sldId id="643" r:id="rId41"/>
    <p:sldId id="633" r:id="rId42"/>
    <p:sldId id="639" r:id="rId43"/>
    <p:sldId id="651" r:id="rId44"/>
    <p:sldId id="640" r:id="rId45"/>
    <p:sldId id="637" r:id="rId46"/>
    <p:sldId id="638" r:id="rId47"/>
    <p:sldId id="442" r:id="rId48"/>
    <p:sldId id="646" r:id="rId49"/>
    <p:sldId id="543" r:id="rId50"/>
    <p:sldId id="500" r:id="rId51"/>
    <p:sldId id="501" r:id="rId52"/>
    <p:sldId id="502" r:id="rId53"/>
    <p:sldId id="456" r:id="rId54"/>
    <p:sldId id="400" r:id="rId55"/>
    <p:sldId id="515" r:id="rId56"/>
    <p:sldId id="527" r:id="rId57"/>
    <p:sldId id="433" r:id="rId58"/>
  </p:sldIdLst>
  <p:sldSz cx="9144000" cy="6858000" type="screen4x3"/>
  <p:notesSz cx="6854825" cy="97139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0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00"/>
    <a:srgbClr val="3399FF"/>
    <a:srgbClr val="0066FF"/>
    <a:srgbClr val="138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9610B-0124-4431-9143-197C6DFF841F}" v="32" dt="2023-05-30T13:52:31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65" autoAdjust="0"/>
    <p:restoredTop sz="95366" autoAdjust="0"/>
  </p:normalViewPr>
  <p:slideViewPr>
    <p:cSldViewPr>
      <p:cViewPr varScale="1">
        <p:scale>
          <a:sx n="71" d="100"/>
          <a:sy n="71" d="100"/>
        </p:scale>
        <p:origin x="8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496"/>
    </p:cViewPr>
  </p:sorterViewPr>
  <p:notesViewPr>
    <p:cSldViewPr>
      <p:cViewPr varScale="1">
        <p:scale>
          <a:sx n="60" d="100"/>
          <a:sy n="60" d="100"/>
        </p:scale>
        <p:origin x="-2496" y="-90"/>
      </p:cViewPr>
      <p:guideLst>
        <p:guide orient="horz" pos="3060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xmlns="" id="{7CB7F3B4-42BE-FB1C-72B3-1CA2815814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xmlns="" id="{636D0805-6D91-3E00-E589-C2CA118237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02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45092EF4-D4F7-02C9-6640-47678ED240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xmlns="" id="{9847AC5A-28DD-CCD7-1F8B-34E3D66791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4863"/>
            <a:ext cx="502602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xmlns="" id="{87AE7038-5DB6-27A5-DD4F-AF810A2308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xmlns="" id="{C8B802CF-03C9-9534-8F08-B22C14630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02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C29BDCB-DE17-455A-842E-E6DDE16879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22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08ED6257-E45C-9F36-119E-71336085D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7F53B7-2E3A-4B65-9C46-6A4BA83ED4D4}" type="slidenum">
              <a:rPr lang="en-GB" altLang="en-US" sz="1200" smtClean="0"/>
              <a:pPr/>
              <a:t>1</a:t>
            </a:fld>
            <a:endParaRPr lang="en-GB" altLang="en-US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70AB4AC6-5910-D99D-3489-B734B4D42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8BFC9369-3C86-8BFF-BDB4-338C9F37E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83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xmlns="" id="{B08D6B46-917D-5260-EC40-CF5CA0FC2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xmlns="" id="{5AE183D6-8156-812B-EFFE-0391BC09E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xmlns="" id="{7002C2C6-A654-D1FD-2FB4-FF76F1C55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9FB1B8-5500-4F03-8E3F-FF195B71D997}" type="slidenum">
              <a:rPr lang="en-GB" altLang="en-US" sz="1200" smtClean="0"/>
              <a:pPr/>
              <a:t>38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10277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xmlns="" id="{1C7F1D15-5D8A-D736-27CE-F647D4637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xmlns="" id="{54B09AB4-C767-E2B0-6C25-233116EF7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xmlns="" id="{41584B5C-4EDC-4555-CBAC-6FFEFE01C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8E217F-1B92-41A3-9317-E89FC99AB689}" type="slidenum">
              <a:rPr lang="en-GB" altLang="en-US" sz="1200" smtClean="0"/>
              <a:pPr/>
              <a:t>39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65431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xmlns="" id="{44A20162-586B-53F6-EA7B-8C80C20B48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94A186-0688-432F-A529-6156CE8A6985}" type="slidenum">
              <a:rPr lang="en-GB" altLang="en-US" sz="1200" smtClean="0"/>
              <a:pPr/>
              <a:t>54</a:t>
            </a:fld>
            <a:endParaRPr lang="en-GB" altLang="en-US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xmlns="" id="{E5373CE4-12EF-D4CF-E7F6-1FBC647B76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xmlns="" id="{9CB251D7-1AF9-B330-5D49-DB9B20DBF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0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99AC4975-5FF2-0B68-13FB-A24D75103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8F7FDA-F761-4C48-A7F7-61480CB51BE1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E4068ADA-5CB6-D2F7-9D5A-A4BD60596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8EDA8DDA-AA8D-8DDA-64EE-8FDE9D1C7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20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BB369039-05CD-275B-A703-5D868C6457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9FA1FD-7C06-4379-A306-9D48F6FA552D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C6D95F3B-9483-F136-42FD-780AED2E8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98C0088E-D5BD-9C45-9BE6-A9FC5EEF4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427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89AFD328-40C2-799A-3051-B3ECACA24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38DF87-7D60-43BE-B28B-FF5488D8CF95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A0CCD089-A745-220E-2A1A-445C7B13A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B4FC9221-2C02-8387-C5EB-05B522424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0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D35F6F1A-127D-8E40-62D4-8BCD2DBC6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12AA4B-9250-4558-8F1D-3D6504C19E8A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09BD72DB-4425-5E0D-E083-285167B95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C95094B9-6718-6A21-A53D-4A669296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75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08ED6257-E45C-9F36-119E-71336085D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7F53B7-2E3A-4B65-9C46-6A4BA83ED4D4}" type="slidenum">
              <a:rPr lang="en-GB" altLang="en-US" sz="1200" smtClean="0"/>
              <a:pPr/>
              <a:t>10</a:t>
            </a:fld>
            <a:endParaRPr lang="en-GB" altLang="en-US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70AB4AC6-5910-D99D-3489-B734B4D42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8BFC9369-3C86-8BFF-BDB4-338C9F37E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227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3B6663D9-848F-F862-BDD9-DAD55D746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E1794C-1838-45B4-A464-92A4AA402A21}" type="slidenum">
              <a:rPr lang="en-GB" altLang="en-US" sz="1200" smtClean="0"/>
              <a:pPr/>
              <a:t>16</a:t>
            </a:fld>
            <a:endParaRPr lang="en-GB" altLang="en-US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057559F3-B79C-45CD-1570-FC663B58D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41B7C1AE-6C8D-DB5C-5EE4-7033148B6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75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D60C5621-D2BA-DB53-80F9-772098D3C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F01A87-9A8F-4507-8659-E1E9E395D966}" type="slidenum">
              <a:rPr lang="en-GB" altLang="en-US" sz="1200" smtClean="0"/>
              <a:pPr/>
              <a:t>17</a:t>
            </a:fld>
            <a:endParaRPr lang="en-GB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45DE743C-CBD4-531B-3351-8ACC5FA34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16316ECD-99B4-463A-F4EC-DACD703DB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2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xmlns="" id="{B0B55909-EE37-6069-33BD-0BEF592C99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xmlns="" id="{4136C24C-DB27-E584-2ADA-59F3E9109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xmlns="" id="{42B57541-A191-7243-49E5-898121A355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ECC665-1DA6-44B3-8DEA-D6CC6BDDBFED}" type="slidenum">
              <a:rPr lang="en-GB" altLang="en-US" sz="1200" smtClean="0"/>
              <a:pPr/>
              <a:t>24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06828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004162B-9776-FDA9-2BA7-CDF34697C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8C8A4F5-71A7-B500-F158-B230000B4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087D374-D684-F543-BBFE-D45439B628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E5462-100A-453A-87C7-780029EE48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418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A6A08AA-5C31-7106-E67B-F949D9030F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A892391-F18E-7EB6-3C00-58C0BB251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4E4A162-DCAB-2DEF-E91C-58A0F6FD4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693B-06AD-41C4-939F-BB4F31A88B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098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0B92477-CAE6-CAB0-AB88-A98548A1B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DB4D89-2DFE-42AD-39FC-86255E457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3D669C6-CE72-ABB3-71E6-F3C8B851A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F3338-5D77-46D3-85D8-70B8429DF2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771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EEE1DE7-43CF-8BA6-8A99-DFC7ED62D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A3DD8AB-89B3-9544-9C5E-88B9F4089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B3546E9-27B5-3F19-14A9-54356AB4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464B1-0DE5-4201-AF5D-7715A4CB56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48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B8ECA07-C495-8A78-3D42-0D173C216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6E43DB4-BA5C-1E59-8CD0-F1236AAFF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21A478-8DFD-F463-5470-A0FBA17AF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955A1-A4A4-4816-9EA1-AF5986D792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539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26E10A9-A2DE-687C-9B95-B4E3F32EC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CFAAFCF-0F0B-E2DC-1506-4343423F7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B694EB-1DD4-57DC-2CCB-FD55FA186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532E0-E562-4AC4-AFD7-6255C91990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008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0FE232-6E48-6263-C847-680DAB3A8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A10A99-7693-0EF0-552B-97298447E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0CE782-FFA5-1E03-1F28-1DEEF53CB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9ECE-5F20-47EA-8976-0B745C88F7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644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4435472-6C25-EE8E-9B19-D2503BED0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8ECD377-4225-479F-C7D4-924B60630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A934D83-6CF4-8B1C-EEC0-06AF3E608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7220C-5913-4FB3-9D76-F023E60A55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746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F777317-C7E1-22F5-3860-428778E92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01561B2-7ED2-3DF7-B6CD-2DA074606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75AE722-49D9-F3CD-6A69-379A33AB9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34F5A-4C4C-4B1C-BEC4-A02ABEB446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728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535D641-A893-45C0-C8FD-9D657C1DA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F2345DE-6A6A-8680-2EE4-138EB2455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BC90CF7-1457-A001-B56C-4C8C23242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11BF8-941A-4BFE-8A7F-A90661A66D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868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B74592-C9CE-021E-0C96-12E0F6F3E0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B4390E-1400-6C70-E76D-DC0CB8A82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632129-B4C9-3BF8-B4AD-ABD510363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299C-BD0E-42AF-9F3F-389E7AAF80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54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55BF31-4FD9-9BAD-2560-F97E88C3E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2A4FC1-3AEB-127D-45A8-8955A90F77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180CC0-D3C0-4B90-2117-C37BAD901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81BF6-68DD-4E3D-A0B8-6B7332C0C6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446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AB373E5-BF8E-3F9D-4E55-74935D2A2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326E3F8-32D5-451C-4D11-09EB2B06E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ABC949B-E04B-3CD3-7B2D-08FAB902CD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3FC9832-62C0-AB37-4B53-5B15370BF0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2FD400A-EEA8-86EE-3210-D4AC469056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63D0FD0-91F9-4A69-A6B6-C420019A2A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FDC4BB2D-3EA6-20AA-8FCB-88ED791886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091" y="1484784"/>
            <a:ext cx="8671818" cy="1143000"/>
          </a:xfrm>
        </p:spPr>
        <p:txBody>
          <a:bodyPr/>
          <a:lstStyle/>
          <a:p>
            <a:r>
              <a:rPr lang="en-GB" sz="5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Tomorrow’s Castings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91620883-574D-B3A1-3863-CFECA541730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4" y="4005064"/>
            <a:ext cx="6400800" cy="1295400"/>
          </a:xfrm>
        </p:spPr>
        <p:txBody>
          <a:bodyPr/>
          <a:lstStyle/>
          <a:p>
            <a:endParaRPr lang="en-GB" altLang="en-US" sz="2400" dirty="0">
              <a:solidFill>
                <a:schemeClr val="bg1"/>
              </a:solidFill>
            </a:endParaRPr>
          </a:p>
          <a:p>
            <a:r>
              <a:rPr lang="en-GB" altLang="en-US" dirty="0"/>
              <a:t>John Campbell</a:t>
            </a:r>
          </a:p>
          <a:p>
            <a:r>
              <a:rPr lang="en-GB" altLang="en-US" dirty="0"/>
              <a:t>University of Birmingham UK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xmlns="" id="{D9845F52-825D-330F-B3D3-6E58B9F1A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1" y="3861466"/>
            <a:ext cx="5356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dirty="0"/>
              <a:t>AFI Melbourne 2023</a:t>
            </a:r>
          </a:p>
        </p:txBody>
      </p:sp>
    </p:spTree>
    <p:extLst>
      <p:ext uri="{BB962C8B-B14F-4D97-AF65-F5344CB8AC3E}">
        <p14:creationId xmlns:p14="http://schemas.microsoft.com/office/powerpoint/2010/main" val="2537248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FDC4BB2D-3EA6-20AA-8FCB-88ED791886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2931" y="1052736"/>
            <a:ext cx="8167688" cy="1143000"/>
          </a:xfrm>
        </p:spPr>
        <p:txBody>
          <a:bodyPr/>
          <a:lstStyle/>
          <a:p>
            <a:r>
              <a:rPr lang="en-GB" altLang="en-US" sz="6000" dirty="0">
                <a:solidFill>
                  <a:schemeClr val="tx1"/>
                </a:solidFill>
              </a:rPr>
              <a:t>The Origin of Fracture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844639-7C77-F011-8688-3B0398A1FD33}"/>
              </a:ext>
            </a:extLst>
          </p:cNvPr>
          <p:cNvSpPr txBox="1"/>
          <p:nvPr/>
        </p:nvSpPr>
        <p:spPr>
          <a:xfrm>
            <a:off x="710257" y="2852936"/>
            <a:ext cx="772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Failure modes from </a:t>
            </a:r>
            <a:r>
              <a:rPr lang="en-GB" i="1" u="sng" dirty="0"/>
              <a:t>Pre-Existing</a:t>
            </a:r>
            <a:r>
              <a:rPr lang="en-GB" dirty="0"/>
              <a:t> Cracks</a:t>
            </a:r>
          </a:p>
        </p:txBody>
      </p:sp>
    </p:spTree>
    <p:extLst>
      <p:ext uri="{BB962C8B-B14F-4D97-AF65-F5344CB8AC3E}">
        <p14:creationId xmlns:p14="http://schemas.microsoft.com/office/powerpoint/2010/main" val="372818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>
            <a:extLst>
              <a:ext uri="{FF2B5EF4-FFF2-40B4-BE49-F238E27FC236}">
                <a16:creationId xmlns:a16="http://schemas.microsoft.com/office/drawing/2014/main" xmlns="" id="{793BC24C-8BF7-8115-C1E6-B1785CBA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692696"/>
            <a:ext cx="4176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dirty="0"/>
              <a:t>Theoretical Basis of Crack Formation</a:t>
            </a:r>
          </a:p>
        </p:txBody>
      </p:sp>
      <p:sp>
        <p:nvSpPr>
          <p:cNvPr id="70659" name="TextBox 2">
            <a:extLst>
              <a:ext uri="{FF2B5EF4-FFF2-40B4-BE49-F238E27FC236}">
                <a16:creationId xmlns:a16="http://schemas.microsoft.com/office/drawing/2014/main" xmlns="" id="{6940FD5B-AEDA-9408-F7F0-7AA7031A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276872"/>
            <a:ext cx="748843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GB" altLang="en-US" sz="2800" dirty="0"/>
              <a:t>1920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altLang="en-US" sz="2800" dirty="0"/>
              <a:t> </a:t>
            </a:r>
            <a:r>
              <a:rPr lang="en-GB" altLang="en-US" sz="2800" u="sng" dirty="0"/>
              <a:t>Griffith</a:t>
            </a:r>
            <a:r>
              <a:rPr lang="en-GB" altLang="en-US" sz="2800" dirty="0"/>
              <a:t>: An Energy criterion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/>
              <a:t>	No specified geometry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altLang="en-US" sz="2800" dirty="0"/>
              <a:t>1959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altLang="en-US" sz="2800" dirty="0"/>
              <a:t> </a:t>
            </a:r>
            <a:r>
              <a:rPr lang="en-GB" altLang="en-US" sz="2800" u="sng" dirty="0"/>
              <a:t>Barenblatt</a:t>
            </a:r>
            <a:r>
              <a:rPr lang="en-GB" altLang="en-US" sz="2800" dirty="0"/>
              <a:t>: A geometrical model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/>
              <a:t>	A region of zero cohesion edged by strong cohesion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xmlns="" id="{F0752919-DD4F-EB58-3A07-E49339275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916832"/>
            <a:ext cx="7921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200" dirty="0"/>
              <a:t>Tensile Properties</a:t>
            </a:r>
            <a:endParaRPr lang="en-GB" altLang="en-US" sz="54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3600" dirty="0"/>
          </a:p>
          <a:p>
            <a:pPr>
              <a:spcBef>
                <a:spcPct val="0"/>
              </a:spcBef>
              <a:buFontTx/>
              <a:buNone/>
            </a:pPr>
            <a:endParaRPr lang="en-GB" altLang="en-US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9" descr="C:\Users\John\Documents\JC Docs\Books\Casting Handbook 2011\Figures Vol 1\Fig 9.18b Uniform ductility 206.jpg">
            <a:extLst>
              <a:ext uri="{FF2B5EF4-FFF2-40B4-BE49-F238E27FC236}">
                <a16:creationId xmlns:a16="http://schemas.microsoft.com/office/drawing/2014/main" xmlns="" id="{8F78379D-EAE2-F238-A02B-D5C6391F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08050"/>
            <a:ext cx="77057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2">
            <a:extLst>
              <a:ext uri="{FF2B5EF4-FFF2-40B4-BE49-F238E27FC236}">
                <a16:creationId xmlns:a16="http://schemas.microsoft.com/office/drawing/2014/main" xmlns="" id="{D6041593-A12F-EC0F-D9DB-010EAA2D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993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/>
              <a:t>Elongation and Yield Strength of A201/6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John\Desktop\iPhone Photos August 2014\IMG_0592.JPG">
            <a:extLst>
              <a:ext uri="{FF2B5EF4-FFF2-40B4-BE49-F238E27FC236}">
                <a16:creationId xmlns:a16="http://schemas.microsoft.com/office/drawing/2014/main" xmlns="" id="{415199A6-83D8-D0B1-127F-C17352AD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4800"/>
            <a:ext cx="82089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>
            <a:extLst>
              <a:ext uri="{FF2B5EF4-FFF2-40B4-BE49-F238E27FC236}">
                <a16:creationId xmlns:a16="http://schemas.microsoft.com/office/drawing/2014/main" xmlns="" id="{DE7F0CDB-B057-1582-0D79-43685036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76250"/>
            <a:ext cx="71294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/>
              <a:t>Highly ductile Ni-base alloy CY40 tensile test piece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/>
              <a:t>(with bifilms!)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54sit">
            <a:extLst>
              <a:ext uri="{FF2B5EF4-FFF2-40B4-BE49-F238E27FC236}">
                <a16:creationId xmlns:a16="http://schemas.microsoft.com/office/drawing/2014/main" xmlns="" id="{12F22B66-3F76-4FC7-8704-E83BB9651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0" y="908720"/>
            <a:ext cx="7534640" cy="51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44774E-2570-C7CC-4B59-1860A25CE9E4}"/>
              </a:ext>
            </a:extLst>
          </p:cNvPr>
          <p:cNvSpPr txBox="1"/>
          <p:nvPr/>
        </p:nvSpPr>
        <p:spPr>
          <a:xfrm>
            <a:off x="3707904" y="616911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Al-Si alloy (Courtesy Zhu Zhang 2007).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954734-06E3-A0EA-B034-9751C9675C2B}"/>
              </a:ext>
            </a:extLst>
          </p:cNvPr>
          <p:cNvSpPr txBox="1"/>
          <p:nvPr/>
        </p:nvSpPr>
        <p:spPr>
          <a:xfrm>
            <a:off x="2555776" y="109119"/>
            <a:ext cx="4700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Ductile Dimple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racture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6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John\Documents\JC Docs\Books\Figures\Fig 2.43b Dendrite Straightening.jpg">
            <a:extLst>
              <a:ext uri="{FF2B5EF4-FFF2-40B4-BE49-F238E27FC236}">
                <a16:creationId xmlns:a16="http://schemas.microsoft.com/office/drawing/2014/main" xmlns="" id="{284FBFF7-A855-7CC8-06E0-01510D8A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1916906"/>
            <a:ext cx="4279106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>
            <a:extLst>
              <a:ext uri="{FF2B5EF4-FFF2-40B4-BE49-F238E27FC236}">
                <a16:creationId xmlns:a16="http://schemas.microsoft.com/office/drawing/2014/main" xmlns="" id="{15E21600-7680-FB1C-88A8-D43814FE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282" y="1160860"/>
            <a:ext cx="4698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700"/>
              <a:t>Dendrite straightening of bifilms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9FFDD1D0-05C8-F0C8-5E77-9B6EFDDAC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1" y="1314450"/>
            <a:ext cx="6993731" cy="85725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Fracture surfaces from parts of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the same Al-4.5Cu alloy casting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with and without an entrainment event</a:t>
            </a:r>
          </a:p>
        </p:txBody>
      </p:sp>
      <p:pic>
        <p:nvPicPr>
          <p:cNvPr id="8195" name="Picture 3" descr="piccy1">
            <a:extLst>
              <a:ext uri="{FF2B5EF4-FFF2-40B4-BE49-F238E27FC236}">
                <a16:creationId xmlns:a16="http://schemas.microsoft.com/office/drawing/2014/main" xmlns="" id="{E0CC7401-A4AC-C746-F28A-6197ACFE83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511028"/>
            <a:ext cx="3780235" cy="2965847"/>
          </a:xfrm>
          <a:noFill/>
        </p:spPr>
      </p:pic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xmlns="" id="{552C1CC7-9268-967A-C14B-CC829839963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80348" y="2511029"/>
          <a:ext cx="3320653" cy="3027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5" imgW="2372360" imgH="2161540" progId="Word.Document.8">
                  <p:embed/>
                </p:oleObj>
              </mc:Choice>
              <mc:Fallback>
                <p:oleObj name="Document" r:id="rId5" imgW="2372360" imgH="2161540" progId="Word.Document.8">
                  <p:embed/>
                  <p:pic>
                    <p:nvPicPr>
                      <p:cNvPr id="8196" name="Object 4">
                        <a:extLst>
                          <a:ext uri="{FF2B5EF4-FFF2-40B4-BE49-F238E27FC236}">
                            <a16:creationId xmlns:a16="http://schemas.microsoft.com/office/drawing/2014/main" xmlns="" id="{552C1CC7-9268-967A-C14B-CC82983996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348" y="2511029"/>
                        <a:ext cx="3320653" cy="3027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6">
            <a:extLst>
              <a:ext uri="{FF2B5EF4-FFF2-40B4-BE49-F238E27FC236}">
                <a16:creationId xmlns:a16="http://schemas.microsoft.com/office/drawing/2014/main" xmlns="" id="{76DA27AE-F1ED-5374-CEDC-5E633D64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7" y="1124744"/>
            <a:ext cx="3527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0" dirty="0"/>
              <a:t>Fatigue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364050-9F33-52FB-3075-89870B57A4F2}"/>
              </a:ext>
            </a:extLst>
          </p:cNvPr>
          <p:cNvSpPr txBox="1"/>
          <p:nvPr/>
        </p:nvSpPr>
        <p:spPr>
          <a:xfrm>
            <a:off x="2051720" y="2780928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failure mode dominated by </a:t>
            </a:r>
            <a:r>
              <a:rPr lang="en-GB" u="sng" dirty="0"/>
              <a:t>pre-existing cracks</a:t>
            </a:r>
            <a:r>
              <a:rPr lang="en-GB" dirty="0"/>
              <a:t> but only marginally by fatigue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xmlns="" id="{125919B9-596B-E9D3-175C-38992D08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90588"/>
            <a:ext cx="160274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2">
            <a:extLst>
              <a:ext uri="{FF2B5EF4-FFF2-40B4-BE49-F238E27FC236}">
                <a16:creationId xmlns:a16="http://schemas.microsoft.com/office/drawing/2014/main" xmlns="" id="{9DD051AD-AD90-6039-4976-0350D65FA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103813"/>
            <a:ext cx="759633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/>
              <a:t>Wind Turbine Main Bearing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/>
              <a:t>		Fatigue Failure			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					Martin Evans et al 2012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hn\Desktop\Fig 1 laminar fill.jpg">
            <a:extLst>
              <a:ext uri="{FF2B5EF4-FFF2-40B4-BE49-F238E27FC236}">
                <a16:creationId xmlns:a16="http://schemas.microsoft.com/office/drawing/2014/main" xmlns="" id="{D91FA92C-DD38-E0ED-9676-9FD2AF96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642143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xmlns="" id="{E880D0B6-0194-7265-1D11-EE67C9577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60350"/>
            <a:ext cx="5545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/>
              <a:t>Bottom gated laminar filling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xmlns="" id="{9D323A28-808B-E32F-4572-F8D52B73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4988" y="895350"/>
            <a:ext cx="1602898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2">
            <a:extLst>
              <a:ext uri="{FF2B5EF4-FFF2-40B4-BE49-F238E27FC236}">
                <a16:creationId xmlns:a16="http://schemas.microsoft.com/office/drawing/2014/main" xmlns="" id="{36EFD774-737C-C63E-B196-B6BB9B03D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5" y="5106988"/>
            <a:ext cx="31861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100"/>
              <a:t>Bearing steel fatigue failure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100"/>
              <a:t>Martin Evans et al 2012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7FA363-5B14-24F5-5B80-F2232CD46DA7}"/>
              </a:ext>
            </a:extLst>
          </p:cNvPr>
          <p:cNvGrpSpPr/>
          <p:nvPr/>
        </p:nvGrpSpPr>
        <p:grpSpPr>
          <a:xfrm>
            <a:off x="683568" y="116632"/>
            <a:ext cx="8003698" cy="5935713"/>
            <a:chOff x="1746913" y="279779"/>
            <a:chExt cx="8147714" cy="61107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975496-40CE-7DCB-FE5A-51E0E33E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913" y="279779"/>
              <a:ext cx="8147714" cy="611078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6BB9FFC-352B-6BFB-723B-1EC3AF58A1FC}"/>
                </a:ext>
              </a:extLst>
            </p:cNvPr>
            <p:cNvGrpSpPr/>
            <p:nvPr/>
          </p:nvGrpSpPr>
          <p:grpSpPr>
            <a:xfrm>
              <a:off x="5152006" y="283514"/>
              <a:ext cx="3157800" cy="4634093"/>
              <a:chOff x="5152006" y="283514"/>
              <a:chExt cx="3157800" cy="463409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E2FE9E2-EE84-EB3F-358D-F97183454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9321" y="283514"/>
                <a:ext cx="12456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facet</a:t>
                </a:r>
              </a:p>
            </p:txBody>
          </p:sp>
          <p:sp>
            <p:nvSpPr>
              <p:cNvPr id="10" name="TextBox 63">
                <a:extLst>
                  <a:ext uri="{FF2B5EF4-FFF2-40B4-BE49-F238E27FC236}">
                    <a16:creationId xmlns:a16="http://schemas.microsoft.com/office/drawing/2014/main" xmlns="" id="{92C481C2-9BC2-D3C9-09CB-E0C14F4B24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5425" y="4271276"/>
                <a:ext cx="195438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Striations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0696C3F3-AC13-DB37-1BA4-1F1745060952}"/>
                  </a:ext>
                </a:extLst>
              </p:cNvPr>
              <p:cNvCxnSpPr/>
              <p:nvPr/>
            </p:nvCxnSpPr>
            <p:spPr bwMode="auto">
              <a:xfrm rot="16200000" flipH="1">
                <a:off x="5617489" y="1573107"/>
                <a:ext cx="271463" cy="1778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65">
                <a:extLst>
                  <a:ext uri="{FF2B5EF4-FFF2-40B4-BE49-F238E27FC236}">
                    <a16:creationId xmlns:a16="http://schemas.microsoft.com/office/drawing/2014/main" xmlns="" id="{BC924D31-57EB-3022-371D-E1E4BFB60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2006" y="1253369"/>
                <a:ext cx="201850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Shear lips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1F8D76-76DB-30A7-033E-0B33A691E5E5}"/>
              </a:ext>
            </a:extLst>
          </p:cNvPr>
          <p:cNvSpPr txBox="1"/>
          <p:nvPr/>
        </p:nvSpPr>
        <p:spPr>
          <a:xfrm>
            <a:off x="611560" y="613576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Duraipandi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Babu and </a:t>
            </a:r>
            <a:r>
              <a:rPr lang="en-GB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Moitra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(2023).               316 Stainless Steel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719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5585D6-CFC1-8692-24BC-F1DD6834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860061C0-60D4-BDDE-36BC-660BC4BDE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-99392"/>
            <a:ext cx="54721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800" dirty="0"/>
              <a:t>Compressor Failure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4800" dirty="0"/>
              <a:t>Sessna 208B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4800" dirty="0"/>
              <a:t>21 Jan 2006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xmlns="" id="{D0911271-19E1-E07C-BD5F-9C48AAC5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7601011" cy="606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6">
            <a:extLst>
              <a:ext uri="{FF2B5EF4-FFF2-40B4-BE49-F238E27FC236}">
                <a16:creationId xmlns:a16="http://schemas.microsoft.com/office/drawing/2014/main" xmlns="" id="{5DFD751E-3896-9C13-B81A-701097FF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268413"/>
            <a:ext cx="3025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0" b="1" dirty="0"/>
              <a:t>Creep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E883D6-F0A1-5805-9AB7-722DEE52C9CE}"/>
              </a:ext>
            </a:extLst>
          </p:cNvPr>
          <p:cNvSpPr txBox="1"/>
          <p:nvPr/>
        </p:nvSpPr>
        <p:spPr>
          <a:xfrm>
            <a:off x="1547664" y="2780928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 failure mode due to  stress at high temperature dominated by </a:t>
            </a:r>
            <a:r>
              <a:rPr lang="en-GB" i="1" u="sng" dirty="0"/>
              <a:t>pre-existing</a:t>
            </a:r>
            <a:r>
              <a:rPr lang="en-GB" dirty="0"/>
              <a:t> cracks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:\Users\John\Desktop\Untitled.png">
            <a:extLst>
              <a:ext uri="{FF2B5EF4-FFF2-40B4-BE49-F238E27FC236}">
                <a16:creationId xmlns:a16="http://schemas.microsoft.com/office/drawing/2014/main" xmlns="" id="{E4571206-DC53-B187-92F8-B2E7769AF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926388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6">
            <a:extLst>
              <a:ext uri="{FF2B5EF4-FFF2-40B4-BE49-F238E27FC236}">
                <a16:creationId xmlns:a16="http://schemas.microsoft.com/office/drawing/2014/main" xmlns="" id="{80ADF308-590A-3AFD-23C6-1CE890172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92150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2"/>
                </a:solidFill>
              </a:rPr>
              <a:t>Creep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2"/>
                </a:solidFill>
              </a:rPr>
              <a:t>Ni-Base Superalloy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0EEA1C-BD19-FCF0-0762-F40BBD3B3E85}"/>
              </a:ext>
            </a:extLst>
          </p:cNvPr>
          <p:cNvSpPr txBox="1"/>
          <p:nvPr/>
        </p:nvSpPr>
        <p:spPr>
          <a:xfrm>
            <a:off x="2267744" y="476672"/>
            <a:ext cx="50223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/>
              <a:t>Stress Corrosion Cracking (SCC)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60905A-A49F-053F-5A16-E9685D746770}"/>
              </a:ext>
            </a:extLst>
          </p:cNvPr>
          <p:cNvSpPr txBox="1"/>
          <p:nvPr/>
        </p:nvSpPr>
        <p:spPr>
          <a:xfrm>
            <a:off x="1187624" y="2708920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 failure mode due to corrodent penetration into </a:t>
            </a:r>
            <a:r>
              <a:rPr lang="en-GB" i="1" u="sng" dirty="0"/>
              <a:t>pre-existing</a:t>
            </a:r>
            <a:r>
              <a:rPr lang="en-GB" dirty="0"/>
              <a:t> cracks. Opened by tensile stress.</a:t>
            </a:r>
          </a:p>
          <a:p>
            <a:pPr algn="ctr"/>
            <a:r>
              <a:rPr lang="en-GB" dirty="0"/>
              <a:t>Stopped by compressive stress. </a:t>
            </a:r>
          </a:p>
        </p:txBody>
      </p:sp>
    </p:spTree>
    <p:extLst>
      <p:ext uri="{BB962C8B-B14F-4D97-AF65-F5344CB8AC3E}">
        <p14:creationId xmlns:p14="http://schemas.microsoft.com/office/powerpoint/2010/main" val="3671453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34B9FB-8F4A-3DD7-FEEC-913366F30D47}"/>
              </a:ext>
            </a:extLst>
          </p:cNvPr>
          <p:cNvSpPr txBox="1"/>
          <p:nvPr/>
        </p:nvSpPr>
        <p:spPr>
          <a:xfrm>
            <a:off x="827584" y="134630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Hydrogen Embrittlement </a:t>
            </a:r>
          </a:p>
          <a:p>
            <a:pPr algn="ctr"/>
            <a:r>
              <a:rPr lang="en-GB" sz="4800" dirty="0"/>
              <a:t>+</a:t>
            </a:r>
          </a:p>
          <a:p>
            <a:pPr algn="ctr"/>
            <a:r>
              <a:rPr lang="en-GB" sz="4800" dirty="0"/>
              <a:t>Hydrogen Blistering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22AABC-5700-F22A-0D49-69639472D84C}"/>
              </a:ext>
            </a:extLst>
          </p:cNvPr>
          <p:cNvSpPr txBox="1"/>
          <p:nvPr/>
        </p:nvSpPr>
        <p:spPr>
          <a:xfrm>
            <a:off x="1547664" y="3140968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failure mode from a </a:t>
            </a:r>
          </a:p>
          <a:p>
            <a:r>
              <a:rPr lang="en-GB" dirty="0"/>
              <a:t>pre-existing crack population </a:t>
            </a:r>
          </a:p>
          <a:p>
            <a:r>
              <a:rPr lang="en-GB" dirty="0"/>
              <a:t>1. Opened by </a:t>
            </a:r>
            <a:r>
              <a:rPr lang="en-GB" dirty="0" err="1"/>
              <a:t>pptn</a:t>
            </a:r>
            <a:r>
              <a:rPr lang="en-GB" dirty="0"/>
              <a:t> of inclusions, and</a:t>
            </a:r>
          </a:p>
          <a:p>
            <a:r>
              <a:rPr lang="en-GB" dirty="0"/>
              <a:t>2. Pressurized by hydrogen.</a:t>
            </a:r>
          </a:p>
        </p:txBody>
      </p:sp>
    </p:spTree>
    <p:extLst>
      <p:ext uri="{BB962C8B-B14F-4D97-AF65-F5344CB8AC3E}">
        <p14:creationId xmlns:p14="http://schemas.microsoft.com/office/powerpoint/2010/main" val="28379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xmlns="" id="{96A932ED-D5F0-F5F6-BE26-68746E568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4941888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Cracked inclusion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and associated crack</a:t>
            </a:r>
          </a:p>
        </p:txBody>
      </p:sp>
      <p:graphicFrame>
        <p:nvGraphicFramePr>
          <p:cNvPr id="71683" name="Object 2">
            <a:extLst>
              <a:ext uri="{FF2B5EF4-FFF2-40B4-BE49-F238E27FC236}">
                <a16:creationId xmlns:a16="http://schemas.microsoft.com/office/drawing/2014/main" xmlns="" id="{1DADCEF9-8660-D3A0-4712-1482295101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97300" y="4511675"/>
          <a:ext cx="28829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ocument" r:id="rId3" imgW="2907551" imgH="2305718" progId="Word.Document.12">
                  <p:embed/>
                </p:oleObj>
              </mc:Choice>
              <mc:Fallback>
                <p:oleObj name="Document" r:id="rId3" imgW="2907551" imgH="2305718" progId="Word.Document.12">
                  <p:embed/>
                  <p:pic>
                    <p:nvPicPr>
                      <p:cNvPr id="71683" name="Object 2">
                        <a:extLst>
                          <a:ext uri="{FF2B5EF4-FFF2-40B4-BE49-F238E27FC236}">
                            <a16:creationId xmlns:a16="http://schemas.microsoft.com/office/drawing/2014/main" xmlns="" id="{1DADCEF9-8660-D3A0-4712-1482295101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97300" y="4511675"/>
                        <a:ext cx="28829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4" name="Picture 3">
            <a:extLst>
              <a:ext uri="{FF2B5EF4-FFF2-40B4-BE49-F238E27FC236}">
                <a16:creationId xmlns:a16="http://schemas.microsoft.com/office/drawing/2014/main" xmlns="" id="{3E4DFEEC-63C5-C5F6-9792-0BA3B54B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8913"/>
            <a:ext cx="451802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">
            <a:extLst>
              <a:ext uri="{FF2B5EF4-FFF2-40B4-BE49-F238E27FC236}">
                <a16:creationId xmlns:a16="http://schemas.microsoft.com/office/drawing/2014/main" xmlns="" id="{F4A24EA3-37B2-8206-0576-3E613949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20713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2"/>
                </a:solidFill>
              </a:rPr>
              <a:t>Inclusion</a:t>
            </a:r>
          </a:p>
        </p:txBody>
      </p:sp>
      <p:sp>
        <p:nvSpPr>
          <p:cNvPr id="71686" name="TextBox 6">
            <a:extLst>
              <a:ext uri="{FF2B5EF4-FFF2-40B4-BE49-F238E27FC236}">
                <a16:creationId xmlns:a16="http://schemas.microsoft.com/office/drawing/2014/main" xmlns="" id="{373FF369-42FC-2B3F-E47F-6D2FA5EC6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50043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2"/>
                </a:solidFill>
              </a:rPr>
              <a:t>(Matrix)</a:t>
            </a:r>
          </a:p>
        </p:txBody>
      </p:sp>
      <p:sp>
        <p:nvSpPr>
          <p:cNvPr id="71687" name="TextBox 7">
            <a:extLst>
              <a:ext uri="{FF2B5EF4-FFF2-40B4-BE49-F238E27FC236}">
                <a16:creationId xmlns:a16="http://schemas.microsoft.com/office/drawing/2014/main" xmlns="" id="{324599B6-94DE-ABEA-B2BF-6B194E1E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141663"/>
            <a:ext cx="1439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2"/>
                </a:solidFill>
              </a:rPr>
              <a:t>Crack</a:t>
            </a:r>
          </a:p>
        </p:txBody>
      </p:sp>
      <p:cxnSp>
        <p:nvCxnSpPr>
          <p:cNvPr id="71688" name="Straight Arrow Connector 9">
            <a:extLst>
              <a:ext uri="{FF2B5EF4-FFF2-40B4-BE49-F238E27FC236}">
                <a16:creationId xmlns:a16="http://schemas.microsoft.com/office/drawing/2014/main" xmlns="" id="{B79920A5-D35B-5120-CCB4-58C326D8C8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9113" y="1196975"/>
            <a:ext cx="720725" cy="503238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9" name="Straight Arrow Connector 11">
            <a:extLst>
              <a:ext uri="{FF2B5EF4-FFF2-40B4-BE49-F238E27FC236}">
                <a16:creationId xmlns:a16="http://schemas.microsoft.com/office/drawing/2014/main" xmlns="" id="{69DF2776-5E25-054A-0C8C-C3716167CE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7675" y="1268413"/>
            <a:ext cx="720725" cy="431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90" name="Straight Arrow Connector 15">
            <a:extLst>
              <a:ext uri="{FF2B5EF4-FFF2-40B4-BE49-F238E27FC236}">
                <a16:creationId xmlns:a16="http://schemas.microsoft.com/office/drawing/2014/main" xmlns="" id="{E245B05E-9E32-034F-FF86-55BE4BB063C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16238" y="2276475"/>
            <a:ext cx="792162" cy="1008063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field, building material&#10;&#10;Description automatically generated">
            <a:extLst>
              <a:ext uri="{FF2B5EF4-FFF2-40B4-BE49-F238E27FC236}">
                <a16:creationId xmlns:a16="http://schemas.microsoft.com/office/drawing/2014/main" xmlns="" id="{A1E0F573-B0B5-A1F4-9493-1B2EFE506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95562"/>
            <a:ext cx="5425726" cy="54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1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n\Desktop\Fig 2 top fill.jpg">
            <a:extLst>
              <a:ext uri="{FF2B5EF4-FFF2-40B4-BE49-F238E27FC236}">
                <a16:creationId xmlns:a16="http://schemas.microsoft.com/office/drawing/2014/main" xmlns="" id="{7214F80E-5E3A-673D-9C7D-EFA102A2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>
            <a:extLst>
              <a:ext uri="{FF2B5EF4-FFF2-40B4-BE49-F238E27FC236}">
                <a16:creationId xmlns:a16="http://schemas.microsoft.com/office/drawing/2014/main" xmlns="" id="{AB59464A-EFC1-D1C9-4CF3-E305DFE1C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8913"/>
            <a:ext cx="5040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/>
              <a:t>Top gated turbulent filling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4F53DF2-1E94-8DBB-086B-961A30DE1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2" y="2420888"/>
            <a:ext cx="6659233" cy="2808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2BC3AB-C90D-FF7D-9304-36C809585CC1}"/>
              </a:ext>
            </a:extLst>
          </p:cNvPr>
          <p:cNvSpPr txBox="1"/>
          <p:nvPr/>
        </p:nvSpPr>
        <p:spPr>
          <a:xfrm>
            <a:off x="467543" y="956627"/>
            <a:ext cx="820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Stretched sheet 7475 (Al-Zn-Mg-Cu) Alloy</a:t>
            </a:r>
          </a:p>
          <a:p>
            <a:pPr algn="ctr"/>
            <a:r>
              <a:rPr lang="en-GB" dirty="0"/>
              <a:t>Heated to 515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4629B9-9F6B-B0EB-3D53-BC8F357AEF1E}"/>
              </a:ext>
            </a:extLst>
          </p:cNvPr>
          <p:cNvSpPr txBox="1"/>
          <p:nvPr/>
        </p:nvSpPr>
        <p:spPr>
          <a:xfrm>
            <a:off x="1431026" y="5255042"/>
            <a:ext cx="62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Air + NaBF4             in Air</a:t>
            </a:r>
          </a:p>
        </p:txBody>
      </p:sp>
    </p:spTree>
    <p:extLst>
      <p:ext uri="{BB962C8B-B14F-4D97-AF65-F5344CB8AC3E}">
        <p14:creationId xmlns:p14="http://schemas.microsoft.com/office/powerpoint/2010/main" val="3190939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xmlns="" id="{9CD15CDF-C0EA-AA61-9797-FD732925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28" y="403495"/>
            <a:ext cx="4262087" cy="31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A picture containing fungus, outdoor, basket star&#10;&#10;Description automatically generated">
            <a:extLst>
              <a:ext uri="{FF2B5EF4-FFF2-40B4-BE49-F238E27FC236}">
                <a16:creationId xmlns:a16="http://schemas.microsoft.com/office/drawing/2014/main" xmlns="" id="{6B632470-EB18-79BC-4909-84F6B725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7" y="404665"/>
            <a:ext cx="4262088" cy="31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>
            <a:extLst>
              <a:ext uri="{FF2B5EF4-FFF2-40B4-BE49-F238E27FC236}">
                <a16:creationId xmlns:a16="http://schemas.microsoft.com/office/drawing/2014/main" xmlns="" id="{3F8AF5B6-8612-F009-6B85-22C19CDD7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303" y="4005064"/>
            <a:ext cx="6197204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dirty="0"/>
              <a:t>             42CrMo4 Steel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25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25" dirty="0"/>
              <a:t>(before and after 2h at 450C in  hydrogen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25" dirty="0"/>
              <a:t>at 19.5MPa pressure)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25" i="1" dirty="0"/>
              <a:t>Courtesy E Martinez-Paneda 2022.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6">
            <a:extLst>
              <a:ext uri="{FF2B5EF4-FFF2-40B4-BE49-F238E27FC236}">
                <a16:creationId xmlns:a16="http://schemas.microsoft.com/office/drawing/2014/main" xmlns="" id="{4AC8EBD0-29F3-4AB5-7C3F-11F1BF9E8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98" y="1340768"/>
            <a:ext cx="7597403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200" dirty="0"/>
              <a:t>Secondary Refining Processes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4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:\Users\John\Documents\JC Docs\Books\Casting Handbook 2011\Figures Vol 2\Fig 16.30a  Vacuum melting furnace.jpg">
            <a:extLst>
              <a:ext uri="{FF2B5EF4-FFF2-40B4-BE49-F238E27FC236}">
                <a16:creationId xmlns:a16="http://schemas.microsoft.com/office/drawing/2014/main" xmlns="" id="{8A91F67F-EF85-EC56-21DD-269F3C36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06" y="1700808"/>
            <a:ext cx="464978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2">
            <a:extLst>
              <a:ext uri="{FF2B5EF4-FFF2-40B4-BE49-F238E27FC236}">
                <a16:creationId xmlns:a16="http://schemas.microsoft.com/office/drawing/2014/main" xmlns="" id="{9B72CCB9-5B6C-53EE-EF0F-49E4D47C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32656"/>
            <a:ext cx="7920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dirty="0"/>
              <a:t>Vacuum Induction Melting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dirty="0"/>
              <a:t>VIM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Box 4">
            <a:extLst>
              <a:ext uri="{FF2B5EF4-FFF2-40B4-BE49-F238E27FC236}">
                <a16:creationId xmlns:a16="http://schemas.microsoft.com/office/drawing/2014/main" xmlns="" id="{9A960E08-E7C1-EC4D-A782-06F4C600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02" y="4948882"/>
            <a:ext cx="45231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2800" dirty="0"/>
              <a:t>Electroslag Remelting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0" dirty="0"/>
              <a:t>ESR</a:t>
            </a:r>
          </a:p>
        </p:txBody>
      </p:sp>
      <p:sp>
        <p:nvSpPr>
          <p:cNvPr id="87044" name="TextBox 2">
            <a:extLst>
              <a:ext uri="{FF2B5EF4-FFF2-40B4-BE49-F238E27FC236}">
                <a16:creationId xmlns:a16="http://schemas.microsoft.com/office/drawing/2014/main" xmlns="" id="{D841B5A6-BF2C-B912-728E-B64669E75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253" y="4990168"/>
            <a:ext cx="440588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/>
              <a:t>Vacuum Arc Remelting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0" dirty="0"/>
              <a:t>VAR</a:t>
            </a:r>
          </a:p>
        </p:txBody>
      </p:sp>
      <p:sp>
        <p:nvSpPr>
          <p:cNvPr id="87045" name="TextBox 4">
            <a:extLst>
              <a:ext uri="{FF2B5EF4-FFF2-40B4-BE49-F238E27FC236}">
                <a16:creationId xmlns:a16="http://schemas.microsoft.com/office/drawing/2014/main" xmlns="" id="{2D79ED6A-E313-B96F-910C-16072F7B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854" y="-6460"/>
            <a:ext cx="5976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i="1" dirty="0"/>
              <a:t>Secondary Refining Processes</a:t>
            </a:r>
          </a:p>
        </p:txBody>
      </p:sp>
      <p:pic>
        <p:nvPicPr>
          <p:cNvPr id="3" name="Picture 2" descr="A diagram of a liquid slag&#10;&#10;Description automatically generated">
            <a:extLst>
              <a:ext uri="{FF2B5EF4-FFF2-40B4-BE49-F238E27FC236}">
                <a16:creationId xmlns:a16="http://schemas.microsoft.com/office/drawing/2014/main" xmlns="" id="{DDF8DFD0-8687-EA3B-91DF-A929F243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27567"/>
            <a:ext cx="4320480" cy="3744416"/>
          </a:xfrm>
          <a:prstGeom prst="rect">
            <a:avLst/>
          </a:prstGeom>
        </p:spPr>
      </p:pic>
      <p:pic>
        <p:nvPicPr>
          <p:cNvPr id="5" name="Picture 4" descr="A diagram of a liquid pool&#10;&#10;Description automatically generated">
            <a:extLst>
              <a:ext uri="{FF2B5EF4-FFF2-40B4-BE49-F238E27FC236}">
                <a16:creationId xmlns:a16="http://schemas.microsoft.com/office/drawing/2014/main" xmlns="" id="{8880CA01-4C85-AB26-43FF-BEDB7B14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18775"/>
            <a:ext cx="309852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67C02-68B3-44F5-B2CF-B9E07049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60" y="2420888"/>
            <a:ext cx="8206680" cy="1143000"/>
          </a:xfrm>
        </p:spPr>
        <p:txBody>
          <a:bodyPr/>
          <a:lstStyle/>
          <a:p>
            <a:r>
              <a:rPr lang="en-GB" sz="7200" dirty="0">
                <a:solidFill>
                  <a:schemeClr val="tx1"/>
                </a:solidFill>
              </a:rPr>
              <a:t>Vacuum Arc </a:t>
            </a:r>
            <a:br>
              <a:rPr lang="en-GB" sz="7200" dirty="0">
                <a:solidFill>
                  <a:schemeClr val="tx1"/>
                </a:solidFill>
              </a:rPr>
            </a:br>
            <a:r>
              <a:rPr lang="en-GB" sz="7200" dirty="0">
                <a:solidFill>
                  <a:schemeClr val="tx1"/>
                </a:solidFill>
              </a:rPr>
              <a:t>Remelting </a:t>
            </a:r>
            <a:br>
              <a:rPr lang="en-GB" sz="7200" dirty="0">
                <a:solidFill>
                  <a:schemeClr val="tx1"/>
                </a:solidFill>
              </a:rPr>
            </a:br>
            <a:r>
              <a:rPr lang="en-GB" sz="7200" dirty="0">
                <a:solidFill>
                  <a:schemeClr val="tx1"/>
                </a:solidFill>
              </a:rPr>
              <a:t/>
            </a:r>
            <a:br>
              <a:rPr lang="en-GB" sz="7200" dirty="0">
                <a:solidFill>
                  <a:schemeClr val="tx1"/>
                </a:solidFill>
              </a:rPr>
            </a:br>
            <a:r>
              <a:rPr lang="en-GB" sz="7200" dirty="0">
                <a:solidFill>
                  <a:schemeClr val="tx1"/>
                </a:solidFill>
              </a:rPr>
              <a:t>(Dangerous Metallurgy)</a:t>
            </a:r>
          </a:p>
        </p:txBody>
      </p:sp>
    </p:spTree>
    <p:extLst>
      <p:ext uri="{BB962C8B-B14F-4D97-AF65-F5344CB8AC3E}">
        <p14:creationId xmlns:p14="http://schemas.microsoft.com/office/powerpoint/2010/main" val="1079632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21E5F95D-5045-14D5-A893-1B065229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565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61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>
            <a:extLst>
              <a:ext uri="{FF2B5EF4-FFF2-40B4-BE49-F238E27FC236}">
                <a16:creationId xmlns:a16="http://schemas.microsoft.com/office/drawing/2014/main" xmlns="" id="{BF76F520-69A3-E5D1-EBF8-D156A9204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716" y="116632"/>
            <a:ext cx="5112568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4050" dirty="0"/>
              <a:t>Build-up of VAR Ingot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xmlns="" id="{76194D73-E1B7-83DD-C5BB-21023E33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1" t="-8412" r="16550" b="26965"/>
          <a:stretch>
            <a:fillRect/>
          </a:stretch>
        </p:blipFill>
        <p:spPr bwMode="auto">
          <a:xfrm>
            <a:off x="899592" y="529507"/>
            <a:ext cx="6889472" cy="57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0DF2E66-F9FA-8179-C990-D1D67A9C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2748" r="27823" b="19820"/>
          <a:stretch>
            <a:fillRect/>
          </a:stretch>
        </p:blipFill>
        <p:spPr bwMode="auto">
          <a:xfrm>
            <a:off x="2700338" y="0"/>
            <a:ext cx="3455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Box 10">
            <a:extLst>
              <a:ext uri="{FF2B5EF4-FFF2-40B4-BE49-F238E27FC236}">
                <a16:creationId xmlns:a16="http://schemas.microsoft.com/office/drawing/2014/main" xmlns="" id="{56E02FF3-8D0B-07BC-8118-171117509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908050"/>
            <a:ext cx="2627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118" name="TextBox 13">
            <a:extLst>
              <a:ext uri="{FF2B5EF4-FFF2-40B4-BE49-F238E27FC236}">
                <a16:creationId xmlns:a16="http://schemas.microsoft.com/office/drawing/2014/main" xmlns="" id="{BA65D94A-0D4C-78DF-9FD8-DE068C740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1916113"/>
            <a:ext cx="1944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6600">
                <a:solidFill>
                  <a:schemeClr val="tx2"/>
                </a:solidFill>
              </a:rPr>
              <a:t>VAR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417ACE-27EB-358A-E8D9-837D2A3C7BC3}"/>
              </a:ext>
            </a:extLst>
          </p:cNvPr>
          <p:cNvSpPr txBox="1"/>
          <p:nvPr/>
        </p:nvSpPr>
        <p:spPr>
          <a:xfrm>
            <a:off x="61094" y="621166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xmlns="" id="{4BC986BC-8534-8E41-85C8-122F4D1D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40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3">
            <a:extLst>
              <a:ext uri="{FF2B5EF4-FFF2-40B4-BE49-F238E27FC236}">
                <a16:creationId xmlns:a16="http://schemas.microsoft.com/office/drawing/2014/main" xmlns="" id="{06DDFDCC-931A-6A97-C7A4-2B0995F4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294188"/>
            <a:ext cx="7559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/>
              <a:t>Crack in VAR ingot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/>
              <a:t>observed after salt bath heat treatment.</a:t>
            </a:r>
          </a:p>
        </p:txBody>
      </p:sp>
      <p:sp>
        <p:nvSpPr>
          <p:cNvPr id="84996" name="TextBox 4">
            <a:extLst>
              <a:ext uri="{FF2B5EF4-FFF2-40B4-BE49-F238E27FC236}">
                <a16:creationId xmlns:a16="http://schemas.microsoft.com/office/drawing/2014/main" xmlns="" id="{4334173C-97C5-5F58-DBA2-5EDFFD4A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567363"/>
            <a:ext cx="27003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100"/>
              <a:t>Peet &amp; Bhadeshia 2017</a:t>
            </a:r>
          </a:p>
        </p:txBody>
      </p:sp>
      <p:sp>
        <p:nvSpPr>
          <p:cNvPr id="84997" name="TextBox 10">
            <a:extLst>
              <a:ext uri="{FF2B5EF4-FFF2-40B4-BE49-F238E27FC236}">
                <a16:creationId xmlns:a16="http://schemas.microsoft.com/office/drawing/2014/main" xmlns="" id="{BEB7FF14-80FF-5AE5-28C8-54F170197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429000"/>
            <a:ext cx="4211637" cy="50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700">
                <a:solidFill>
                  <a:schemeClr val="bg1"/>
                </a:solidFill>
              </a:rPr>
              <a:t>                 60 mm</a:t>
            </a:r>
          </a:p>
        </p:txBody>
      </p:sp>
      <p:cxnSp>
        <p:nvCxnSpPr>
          <p:cNvPr id="84998" name="Straight Arrow Connector 12">
            <a:extLst>
              <a:ext uri="{FF2B5EF4-FFF2-40B4-BE49-F238E27FC236}">
                <a16:creationId xmlns:a16="http://schemas.microsoft.com/office/drawing/2014/main" xmlns="" id="{DE3A202C-3001-BD14-C485-D07ED85C81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60363" y="3536950"/>
            <a:ext cx="11874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Straight Arrow Connector 14">
            <a:extLst>
              <a:ext uri="{FF2B5EF4-FFF2-40B4-BE49-F238E27FC236}">
                <a16:creationId xmlns:a16="http://schemas.microsoft.com/office/drawing/2014/main" xmlns="" id="{892A0CED-6505-E9C7-FACE-121634A5C470}"/>
              </a:ext>
            </a:extLst>
          </p:cNvPr>
          <p:cNvCxnSpPr>
            <a:cxnSpLocks/>
          </p:cNvCxnSpPr>
          <p:nvPr/>
        </p:nvCxnSpPr>
        <p:spPr bwMode="auto">
          <a:xfrm flipH="1">
            <a:off x="279400" y="3538538"/>
            <a:ext cx="1376363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0" name="Straight Arrow Connector 18">
            <a:extLst>
              <a:ext uri="{FF2B5EF4-FFF2-40B4-BE49-F238E27FC236}">
                <a16:creationId xmlns:a16="http://schemas.microsoft.com/office/drawing/2014/main" xmlns="" id="{AF993B88-4179-7531-5868-B2577283DC93}"/>
              </a:ext>
            </a:extLst>
          </p:cNvPr>
          <p:cNvCxnSpPr>
            <a:cxnSpLocks/>
          </p:cNvCxnSpPr>
          <p:nvPr/>
        </p:nvCxnSpPr>
        <p:spPr bwMode="auto">
          <a:xfrm>
            <a:off x="2736850" y="3536950"/>
            <a:ext cx="1511300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73742784-B1FC-A713-000B-0834B2D61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5256213"/>
          </a:xfrm>
        </p:spPr>
        <p:txBody>
          <a:bodyPr/>
          <a:lstStyle/>
          <a:p>
            <a:r>
              <a:rPr lang="en-GB" altLang="en-US" sz="6000" dirty="0">
                <a:solidFill>
                  <a:schemeClr val="tx1"/>
                </a:solidFill>
              </a:rPr>
              <a:t>Turbulent Surface Entrainment</a:t>
            </a:r>
            <a:br>
              <a:rPr lang="en-GB" altLang="en-US" sz="6000" dirty="0">
                <a:solidFill>
                  <a:schemeClr val="tx1"/>
                </a:solidFill>
              </a:rPr>
            </a:br>
            <a:r>
              <a:rPr lang="en-GB" altLang="en-US" sz="6000" dirty="0">
                <a:solidFill>
                  <a:schemeClr val="tx1"/>
                </a:solidFill>
              </a:rPr>
              <a:t> </a:t>
            </a:r>
            <a:br>
              <a:rPr lang="en-GB" altLang="en-US" sz="6000" dirty="0">
                <a:solidFill>
                  <a:schemeClr val="tx1"/>
                </a:solidFill>
              </a:rPr>
            </a:br>
            <a:r>
              <a:rPr lang="en-GB" altLang="en-US" sz="6000" dirty="0">
                <a:solidFill>
                  <a:schemeClr val="tx1"/>
                </a:solidFill>
              </a:rPr>
              <a:t/>
            </a:r>
            <a:br>
              <a:rPr lang="en-GB" altLang="en-US" sz="6000" dirty="0">
                <a:solidFill>
                  <a:schemeClr val="tx1"/>
                </a:solidFill>
              </a:rPr>
            </a:br>
            <a:r>
              <a:rPr lang="en-GB" altLang="en-US" sz="6000" dirty="0">
                <a:solidFill>
                  <a:schemeClr val="tx1"/>
                </a:solidFill>
              </a:rPr>
              <a:t>Bifilms + Bubbles</a:t>
            </a:r>
            <a:endParaRPr lang="en-US" altLang="en-US" sz="6000" dirty="0">
              <a:solidFill>
                <a:schemeClr val="tx1"/>
              </a:solidFill>
            </a:endParaRPr>
          </a:p>
        </p:txBody>
      </p:sp>
      <p:sp>
        <p:nvSpPr>
          <p:cNvPr id="7171" name="Arrow: Down 1">
            <a:extLst>
              <a:ext uri="{FF2B5EF4-FFF2-40B4-BE49-F238E27FC236}">
                <a16:creationId xmlns:a16="http://schemas.microsoft.com/office/drawing/2014/main" xmlns="" id="{BA4AB05A-94C4-F125-CE54-00E8AC954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2" y="2888456"/>
            <a:ext cx="790575" cy="827088"/>
          </a:xfrm>
          <a:prstGeom prst="downArrow">
            <a:avLst>
              <a:gd name="adj1" fmla="val 50000"/>
              <a:gd name="adj2" fmla="val 5008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4C2C4D-95EC-54D5-5EF2-FA1B639D02BA}"/>
              </a:ext>
            </a:extLst>
          </p:cNvPr>
          <p:cNvSpPr txBox="1"/>
          <p:nvPr/>
        </p:nvSpPr>
        <p:spPr>
          <a:xfrm>
            <a:off x="2267744" y="76470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VAR Historical Failures</a:t>
            </a:r>
          </a:p>
          <a:p>
            <a:pPr algn="ctr"/>
            <a:endParaRPr lang="en-GB" sz="4800" dirty="0"/>
          </a:p>
          <a:p>
            <a:pPr algn="ctr"/>
            <a:r>
              <a:rPr lang="en-GB" sz="4800" dirty="0"/>
              <a:t>1. </a:t>
            </a:r>
            <a:r>
              <a:rPr lang="en-GB" sz="4800" i="1" dirty="0"/>
              <a:t>Commercial Jets</a:t>
            </a:r>
          </a:p>
        </p:txBody>
      </p:sp>
    </p:spTree>
    <p:extLst>
      <p:ext uri="{BB962C8B-B14F-4D97-AF65-F5344CB8AC3E}">
        <p14:creationId xmlns:p14="http://schemas.microsoft.com/office/powerpoint/2010/main" val="1319462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DD5F99-1ED5-FE09-EF90-25187AAD8BC2}"/>
              </a:ext>
            </a:extLst>
          </p:cNvPr>
          <p:cNvSpPr txBox="1"/>
          <p:nvPr/>
        </p:nvSpPr>
        <p:spPr>
          <a:xfrm>
            <a:off x="899592" y="332656"/>
            <a:ext cx="7560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19 July 1989</a:t>
            </a:r>
          </a:p>
          <a:p>
            <a:pPr algn="ctr"/>
            <a:r>
              <a:rPr lang="en-GB" dirty="0"/>
              <a:t>United Airlines Flight 232</a:t>
            </a:r>
          </a:p>
          <a:p>
            <a:pPr algn="ctr"/>
            <a:r>
              <a:rPr lang="en-GB" dirty="0"/>
              <a:t>DC10  crash landed at Sioux City</a:t>
            </a:r>
          </a:p>
          <a:p>
            <a:pPr algn="ctr"/>
            <a:r>
              <a:rPr lang="en-GB" dirty="0"/>
              <a:t>Ti disc failure due to a hard alpha defect</a:t>
            </a:r>
          </a:p>
          <a:p>
            <a:pPr algn="ctr"/>
            <a:r>
              <a:rPr lang="en-GB" dirty="0"/>
              <a:t>112 Fatalities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/>
              <a:t>Triple </a:t>
            </a:r>
            <a:r>
              <a:rPr lang="en-GB" dirty="0"/>
              <a:t>VAR</a:t>
            </a:r>
          </a:p>
          <a:p>
            <a:pPr algn="ctr"/>
            <a:r>
              <a:rPr lang="en-GB" dirty="0"/>
              <a:t>Hard defect fell out during forging</a:t>
            </a:r>
          </a:p>
        </p:txBody>
      </p:sp>
    </p:spTree>
    <p:extLst>
      <p:ext uri="{BB962C8B-B14F-4D97-AF65-F5344CB8AC3E}">
        <p14:creationId xmlns:p14="http://schemas.microsoft.com/office/powerpoint/2010/main" val="471745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8B444D1-AAAB-7BC4-E3B6-E61298AA5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7" y="260648"/>
            <a:ext cx="8673373" cy="48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7057FF-9AC3-12EA-6D74-01D81D6F790F}"/>
              </a:ext>
            </a:extLst>
          </p:cNvPr>
          <p:cNvSpPr txBox="1"/>
          <p:nvPr/>
        </p:nvSpPr>
        <p:spPr>
          <a:xfrm>
            <a:off x="1691680" y="5131892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United Airlines Flight 232</a:t>
            </a:r>
          </a:p>
          <a:p>
            <a:pPr algn="ctr"/>
            <a:r>
              <a:rPr lang="en-GB" dirty="0"/>
              <a:t>DC10 Sioux City 1989</a:t>
            </a:r>
          </a:p>
        </p:txBody>
      </p:sp>
    </p:spTree>
    <p:extLst>
      <p:ext uri="{BB962C8B-B14F-4D97-AF65-F5344CB8AC3E}">
        <p14:creationId xmlns:p14="http://schemas.microsoft.com/office/powerpoint/2010/main" val="378225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4631C4E-0803-776F-128F-78168EFC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1" y="620688"/>
            <a:ext cx="7824289" cy="56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76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AC6914C-F769-280C-9BCC-340F3FF6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8305"/>
            <a:ext cx="6848177" cy="638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3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401A6D3-208C-8DD1-310D-04255958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08367" cy="55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669849-CA11-A088-EB8D-F9EDD0DA4D54}"/>
              </a:ext>
            </a:extLst>
          </p:cNvPr>
          <p:cNvSpPr txBox="1"/>
          <p:nvPr/>
        </p:nvSpPr>
        <p:spPr>
          <a:xfrm>
            <a:off x="287485" y="5657671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American Airlines 383      2016</a:t>
            </a:r>
          </a:p>
        </p:txBody>
      </p:sp>
    </p:spTree>
    <p:extLst>
      <p:ext uri="{BB962C8B-B14F-4D97-AF65-F5344CB8AC3E}">
        <p14:creationId xmlns:p14="http://schemas.microsoft.com/office/powerpoint/2010/main" val="3625508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5E8C6A4-9A54-83C1-B0E9-F790D2BC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8" y="188640"/>
            <a:ext cx="8589223" cy="56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762CBB-8A80-6B9A-CEFB-A5811B96D3F5}"/>
              </a:ext>
            </a:extLst>
          </p:cNvPr>
          <p:cNvSpPr txBox="1"/>
          <p:nvPr/>
        </p:nvSpPr>
        <p:spPr>
          <a:xfrm>
            <a:off x="395536" y="522920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American Airlines 383 </a:t>
            </a:r>
            <a:r>
              <a:rPr lang="en-GB" dirty="0" err="1"/>
              <a:t>Ohare</a:t>
            </a:r>
            <a:r>
              <a:rPr lang="en-GB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85998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xmlns="" id="{F2F3D351-4944-7426-91D0-61B553A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624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2">
            <a:extLst>
              <a:ext uri="{FF2B5EF4-FFF2-40B4-BE49-F238E27FC236}">
                <a16:creationId xmlns:a16="http://schemas.microsoft.com/office/drawing/2014/main" xmlns="" id="{16E8EC42-7906-2C7B-FC6A-92FF64F5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92150"/>
            <a:ext cx="2305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u="sng"/>
              <a:t>ETCH PIT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600"/>
              <a:t>(formed where bifilm intersects surface)</a:t>
            </a:r>
          </a:p>
        </p:txBody>
      </p:sp>
      <p:sp>
        <p:nvSpPr>
          <p:cNvPr id="80900" name="TextBox 3">
            <a:extLst>
              <a:ext uri="{FF2B5EF4-FFF2-40B4-BE49-F238E27FC236}">
                <a16:creationId xmlns:a16="http://schemas.microsoft.com/office/drawing/2014/main" xmlns="" id="{8167A437-0FD5-4EE0-C8C6-95912BF6D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237288"/>
            <a:ext cx="637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/>
              <a:t>Image courtesy Metallurgical Associates Inc 2015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4C2C4D-95EC-54D5-5EF2-FA1B639D02BA}"/>
              </a:ext>
            </a:extLst>
          </p:cNvPr>
          <p:cNvSpPr txBox="1"/>
          <p:nvPr/>
        </p:nvSpPr>
        <p:spPr>
          <a:xfrm>
            <a:off x="2267744" y="764704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VAR Historical Failures</a:t>
            </a:r>
          </a:p>
          <a:p>
            <a:pPr algn="ctr"/>
            <a:endParaRPr lang="en-GB" dirty="0"/>
          </a:p>
          <a:p>
            <a:pPr algn="ctr"/>
            <a:r>
              <a:rPr lang="en-GB" i="1" dirty="0"/>
              <a:t>2. Helicopters</a:t>
            </a:r>
          </a:p>
        </p:txBody>
      </p:sp>
    </p:spTree>
    <p:extLst>
      <p:ext uri="{BB962C8B-B14F-4D97-AF65-F5344CB8AC3E}">
        <p14:creationId xmlns:p14="http://schemas.microsoft.com/office/powerpoint/2010/main" val="4214782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xmlns="" id="{513D434F-DD53-FCAB-49FA-0E7A8BCC6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994" y="2204130"/>
            <a:ext cx="1391840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91F04C2-F7C0-7D23-0900-4131A91DA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467695"/>
              </p:ext>
            </p:extLst>
          </p:nvPr>
        </p:nvGraphicFramePr>
        <p:xfrm>
          <a:off x="0" y="116632"/>
          <a:ext cx="9144000" cy="7227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0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4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32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00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6277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1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Year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Location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Helicopter Type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Fatalities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Cause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41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1977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Service flight 451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Norway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Norwegian Sea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Eurocopter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AS 332L1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Super Puma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Fatigue crack in the </a:t>
                      </a:r>
                      <a:r>
                        <a:rPr lang="en-GB" sz="1600">
                          <a:effectLst/>
                        </a:rPr>
                        <a:t>spline which caused the power transmission shaft to fail.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1978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Service flight 165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Norway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North Sea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Sikorsky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S-61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Rotor blade loosened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after fatigue to the knuckle joint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44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2009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Service flight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North Sea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Super Puma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Gearbox failure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8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2012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Service flight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North Sea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Bond Super Puma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Eurocopter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EC255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Gearbox cracks due to corrosion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8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2012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October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Service flight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North Sea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Bond Super Puma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Eurocopter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EC255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Gearbox cracks due to corrosion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1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2016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Service flight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Norway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coast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Eurocopter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EC255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Fatigue of rotor shaft and loss of rotor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8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Military test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Korea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Marineon MUH-1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 fatalities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 injured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Fatigue of rotor shaft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(plus defective Airbus spares)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58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46331" marR="463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31" marR="4633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322" name="Rectangle 2">
            <a:extLst>
              <a:ext uri="{FF2B5EF4-FFF2-40B4-BE49-F238E27FC236}">
                <a16:creationId xmlns:a16="http://schemas.microsoft.com/office/drawing/2014/main" xmlns="" id="{504C8BA2-34EE-78D7-910A-B5FB3707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994" y="2204130"/>
            <a:ext cx="1366599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>
            <a:extLst>
              <a:ext uri="{FF2B5EF4-FFF2-40B4-BE49-F238E27FC236}">
                <a16:creationId xmlns:a16="http://schemas.microsoft.com/office/drawing/2014/main" xmlns="" id="{D3C02E2E-72A1-F068-4140-EFC59DA7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188640"/>
            <a:ext cx="52562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/>
              <a:t>Surface Turbulence forming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/>
              <a:t>Bifilm Cracks </a:t>
            </a:r>
          </a:p>
        </p:txBody>
      </p:sp>
      <p:pic>
        <p:nvPicPr>
          <p:cNvPr id="14339" name="Picture 4" descr="C:\Users\John\Desktop\Bifilm Turbulence.png">
            <a:extLst>
              <a:ext uri="{FF2B5EF4-FFF2-40B4-BE49-F238E27FC236}">
                <a16:creationId xmlns:a16="http://schemas.microsoft.com/office/drawing/2014/main" xmlns="" id="{5B479CCE-4067-4312-B219-65D8CC97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20938"/>
            <a:ext cx="67976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xmlns="" id="{5DB5F66F-6A2E-E83D-60A9-E36498E63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2240756"/>
            <a:ext cx="1241822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 b="1"/>
              <a:t>Atoms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Strength,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Rigidity of Solids</a:t>
            </a:r>
          </a:p>
        </p:txBody>
      </p:sp>
      <p:sp>
        <p:nvSpPr>
          <p:cNvPr id="64515" name="TextBox 6">
            <a:extLst>
              <a:ext uri="{FF2B5EF4-FFF2-40B4-BE49-F238E27FC236}">
                <a16:creationId xmlns:a16="http://schemas.microsoft.com/office/drawing/2014/main" xmlns="" id="{9201A9C6-E362-EDCA-C179-9BAE16CE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0" y="1269206"/>
            <a:ext cx="458985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300" b="1"/>
              <a:t>A History of Metallurgy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E2077CC9-8A7D-D560-2380-193485DD6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2240756"/>
            <a:ext cx="1241822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 b="1"/>
              <a:t>Atoms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Strength,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Rigidity of Solids</a:t>
            </a:r>
          </a:p>
        </p:txBody>
      </p:sp>
      <p:sp>
        <p:nvSpPr>
          <p:cNvPr id="65539" name="TextBox 6">
            <a:extLst>
              <a:ext uri="{FF2B5EF4-FFF2-40B4-BE49-F238E27FC236}">
                <a16:creationId xmlns:a16="http://schemas.microsoft.com/office/drawing/2014/main" xmlns="" id="{69EEADA2-730E-7616-26BB-D81DEEBE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0" y="1269206"/>
            <a:ext cx="458985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300" b="1"/>
              <a:t>A History of Metallurgy</a:t>
            </a:r>
          </a:p>
        </p:txBody>
      </p:sp>
      <p:sp>
        <p:nvSpPr>
          <p:cNvPr id="65540" name="TextBox 3">
            <a:extLst>
              <a:ext uri="{FF2B5EF4-FFF2-40B4-BE49-F238E27FC236}">
                <a16:creationId xmlns:a16="http://schemas.microsoft.com/office/drawing/2014/main" xmlns="" id="{D88B9734-5DE9-F1FA-25F7-F5702D24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328" y="2240757"/>
            <a:ext cx="1243013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Vacancies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Point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0-D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Diffusion</a:t>
            </a:r>
          </a:p>
        </p:txBody>
      </p:sp>
      <p:sp>
        <p:nvSpPr>
          <p:cNvPr id="65541" name="Right Arrow 5">
            <a:extLst>
              <a:ext uri="{FF2B5EF4-FFF2-40B4-BE49-F238E27FC236}">
                <a16:creationId xmlns:a16="http://schemas.microsoft.com/office/drawing/2014/main" xmlns="" id="{05EAC415-28CB-E9A1-61AD-81898B293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10" y="2996804"/>
            <a:ext cx="226219" cy="134540"/>
          </a:xfrm>
          <a:prstGeom prst="rightArrow">
            <a:avLst>
              <a:gd name="adj1" fmla="val 50000"/>
              <a:gd name="adj2" fmla="val 49617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>
            <a:extLst>
              <a:ext uri="{FF2B5EF4-FFF2-40B4-BE49-F238E27FC236}">
                <a16:creationId xmlns:a16="http://schemas.microsoft.com/office/drawing/2014/main" xmlns="" id="{D2BF5F92-2D0A-DD91-503F-C397AACB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2240756"/>
            <a:ext cx="1241822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 b="1"/>
              <a:t>Atoms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Strength,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Rigidity of Solids</a:t>
            </a:r>
          </a:p>
        </p:txBody>
      </p:sp>
      <p:sp>
        <p:nvSpPr>
          <p:cNvPr id="66563" name="TextBox 6">
            <a:extLst>
              <a:ext uri="{FF2B5EF4-FFF2-40B4-BE49-F238E27FC236}">
                <a16:creationId xmlns:a16="http://schemas.microsoft.com/office/drawing/2014/main" xmlns="" id="{5BE8BD79-2947-FB7D-B031-8568C662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0" y="1269206"/>
            <a:ext cx="458985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300" b="1"/>
              <a:t>A History of Metallurgy</a:t>
            </a:r>
          </a:p>
        </p:txBody>
      </p:sp>
      <p:sp>
        <p:nvSpPr>
          <p:cNvPr id="66564" name="TextBox 3">
            <a:extLst>
              <a:ext uri="{FF2B5EF4-FFF2-40B4-BE49-F238E27FC236}">
                <a16:creationId xmlns:a16="http://schemas.microsoft.com/office/drawing/2014/main" xmlns="" id="{B7BEB8FC-0FE8-EAB2-0EFD-DE24813F1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328" y="2240757"/>
            <a:ext cx="1243013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Vacancies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Point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0-D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Diffusion</a:t>
            </a:r>
          </a:p>
        </p:txBody>
      </p:sp>
      <p:sp>
        <p:nvSpPr>
          <p:cNvPr id="66565" name="TextBox 2">
            <a:extLst>
              <a:ext uri="{FF2B5EF4-FFF2-40B4-BE49-F238E27FC236}">
                <a16:creationId xmlns:a16="http://schemas.microsoft.com/office/drawing/2014/main" xmlns="" id="{A2F448A8-F49B-0537-11F8-5E4FE4801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240757"/>
            <a:ext cx="1188244" cy="216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 b="1"/>
              <a:t>Dislocations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1950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Line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1-D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500"/>
              <a:t> Plasticity</a:t>
            </a:r>
          </a:p>
        </p:txBody>
      </p:sp>
      <p:sp>
        <p:nvSpPr>
          <p:cNvPr id="66566" name="Right Arrow 5">
            <a:extLst>
              <a:ext uri="{FF2B5EF4-FFF2-40B4-BE49-F238E27FC236}">
                <a16:creationId xmlns:a16="http://schemas.microsoft.com/office/drawing/2014/main" xmlns="" id="{1AAE732C-3F26-D4BC-8AD5-94B0BCCB2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10" y="2996804"/>
            <a:ext cx="226219" cy="134540"/>
          </a:xfrm>
          <a:prstGeom prst="rightArrow">
            <a:avLst>
              <a:gd name="adj1" fmla="val 50000"/>
              <a:gd name="adj2" fmla="val 49617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66567" name="Right Arrow 6">
            <a:extLst>
              <a:ext uri="{FF2B5EF4-FFF2-40B4-BE49-F238E27FC236}">
                <a16:creationId xmlns:a16="http://schemas.microsoft.com/office/drawing/2014/main" xmlns="" id="{C41722FF-7A97-A6EC-D47C-C4F464ED9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497" y="3050381"/>
            <a:ext cx="204788" cy="134541"/>
          </a:xfrm>
          <a:prstGeom prst="rightArrow">
            <a:avLst>
              <a:gd name="adj1" fmla="val 50000"/>
              <a:gd name="adj2" fmla="val 4941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1">
            <a:extLst>
              <a:ext uri="{FF2B5EF4-FFF2-40B4-BE49-F238E27FC236}">
                <a16:creationId xmlns:a16="http://schemas.microsoft.com/office/drawing/2014/main" xmlns="" id="{169BC77B-9E17-3C57-9DB4-2D629077C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44675"/>
            <a:ext cx="1655762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/>
              <a:t>Atoms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Strength,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Rigidity of Solids</a:t>
            </a:r>
          </a:p>
        </p:txBody>
      </p:sp>
      <p:sp>
        <p:nvSpPr>
          <p:cNvPr id="168963" name="TextBox 6">
            <a:extLst>
              <a:ext uri="{FF2B5EF4-FFF2-40B4-BE49-F238E27FC236}">
                <a16:creationId xmlns:a16="http://schemas.microsoft.com/office/drawing/2014/main" xmlns="" id="{304BE074-5BD8-B215-B611-7836D7E8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49275"/>
            <a:ext cx="61198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/>
              <a:t>A History of Metallurgy</a:t>
            </a:r>
          </a:p>
        </p:txBody>
      </p:sp>
      <p:sp>
        <p:nvSpPr>
          <p:cNvPr id="168964" name="TextBox 3">
            <a:extLst>
              <a:ext uri="{FF2B5EF4-FFF2-40B4-BE49-F238E27FC236}">
                <a16:creationId xmlns:a16="http://schemas.microsoft.com/office/drawing/2014/main" xmlns="" id="{A2FDF672-7D65-32D4-8BA9-19FF11A74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844675"/>
            <a:ext cx="1657350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Vacancies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1900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Point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0-D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Diffusion</a:t>
            </a:r>
          </a:p>
        </p:txBody>
      </p:sp>
      <p:sp>
        <p:nvSpPr>
          <p:cNvPr id="168965" name="TextBox 2">
            <a:extLst>
              <a:ext uri="{FF2B5EF4-FFF2-40B4-BE49-F238E27FC236}">
                <a16:creationId xmlns:a16="http://schemas.microsoft.com/office/drawing/2014/main" xmlns="" id="{1AF65AC8-16EE-F349-65B7-A419E2681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844675"/>
            <a:ext cx="1584325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/>
              <a:t>Dislocations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1950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Line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1-D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Control Plasticity</a:t>
            </a:r>
          </a:p>
        </p:txBody>
      </p:sp>
      <p:sp>
        <p:nvSpPr>
          <p:cNvPr id="168966" name="TextBox 3">
            <a:extLst>
              <a:ext uri="{FF2B5EF4-FFF2-40B4-BE49-F238E27FC236}">
                <a16:creationId xmlns:a16="http://schemas.microsoft.com/office/drawing/2014/main" xmlns="" id="{76A9BF3F-9CBD-B701-5A28-0AD810D3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844675"/>
            <a:ext cx="1800225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/>
              <a:t>Bifilms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2000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Planar Defects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2-D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/>
              <a:t>Control Fracture</a:t>
            </a:r>
          </a:p>
        </p:txBody>
      </p:sp>
      <p:sp>
        <p:nvSpPr>
          <p:cNvPr id="168967" name="Right Arrow 5">
            <a:extLst>
              <a:ext uri="{FF2B5EF4-FFF2-40B4-BE49-F238E27FC236}">
                <a16:creationId xmlns:a16="http://schemas.microsoft.com/office/drawing/2014/main" xmlns="" id="{B4DC9AE2-72D1-925C-01E8-62E9AA8A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852738"/>
            <a:ext cx="301625" cy="179387"/>
          </a:xfrm>
          <a:prstGeom prst="rightArrow">
            <a:avLst>
              <a:gd name="adj1" fmla="val 50000"/>
              <a:gd name="adj2" fmla="val 49617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168968" name="Right Arrow 6">
            <a:extLst>
              <a:ext uri="{FF2B5EF4-FFF2-40B4-BE49-F238E27FC236}">
                <a16:creationId xmlns:a16="http://schemas.microsoft.com/office/drawing/2014/main" xmlns="" id="{A50448E5-7B90-9F8E-168B-C3FDE5424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924175"/>
            <a:ext cx="273050" cy="179388"/>
          </a:xfrm>
          <a:prstGeom prst="rightArrow">
            <a:avLst>
              <a:gd name="adj1" fmla="val 50000"/>
              <a:gd name="adj2" fmla="val 4941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168969" name="Right Arrow 6">
            <a:extLst>
              <a:ext uri="{FF2B5EF4-FFF2-40B4-BE49-F238E27FC236}">
                <a16:creationId xmlns:a16="http://schemas.microsoft.com/office/drawing/2014/main" xmlns="" id="{F79DDB09-4AF2-61E8-1CD3-33E30E97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924175"/>
            <a:ext cx="274638" cy="179388"/>
          </a:xfrm>
          <a:prstGeom prst="rightArrow">
            <a:avLst>
              <a:gd name="adj1" fmla="val 50000"/>
              <a:gd name="adj2" fmla="val 497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xmlns="" id="{96935339-7F4B-06DA-19D3-BB60CEED3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r>
              <a:rPr lang="en-GB" altLang="en-US" sz="9600">
                <a:solidFill>
                  <a:schemeClr val="tx1"/>
                </a:solidFill>
              </a:rPr>
              <a:t>The End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xmlns="" id="{CC83641D-2B18-FA75-48AE-A23D4DD9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2F410BAB-FFEB-6C1B-8502-7C838437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549275"/>
            <a:ext cx="44831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FDF377D-B36D-0A0D-8A06-4209032EA8AD}"/>
              </a:ext>
            </a:extLst>
          </p:cNvPr>
          <p:cNvGraphicFramePr>
            <a:graphicFrameLocks noGrp="1"/>
          </p:cNvGraphicFramePr>
          <p:nvPr/>
        </p:nvGraphicFramePr>
        <p:xfrm>
          <a:off x="0" y="2276475"/>
          <a:ext cx="9144009" cy="1571624"/>
        </p:xfrm>
        <a:graphic>
          <a:graphicData uri="http://schemas.openxmlformats.org/drawingml/2006/table">
            <a:tbl>
              <a:tblPr/>
              <a:tblGrid>
                <a:gridCol w="349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82353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548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Liquid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latin typeface="Times New Roman"/>
                          <a:ea typeface="Calibri"/>
                          <a:cs typeface="Times New Roman"/>
                        </a:rPr>
                        <a:t>Pb</a:t>
                      </a: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Au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latin typeface="Times New Roman"/>
                          <a:ea typeface="Calibri"/>
                          <a:cs typeface="Times New Roman"/>
                        </a:rPr>
                        <a:t>Nb</a:t>
                      </a: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Pt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Pd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Hf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Ag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Cu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Zr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Ti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Ni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Co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Mo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Nd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Ir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Cr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Be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Symbol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/B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  0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0.12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0.15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0.22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0.22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0.23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0.27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0.29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0.35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0.35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0.42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0.43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0.45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0.48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0.49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0.48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0.50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0.52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0.54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0.56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0.72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1.42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1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Symbol"/>
                          <a:ea typeface="Calibri"/>
                          <a:cs typeface="Times New Roman"/>
                        </a:rPr>
                        <a:t>n</a:t>
                      </a: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0.50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0.44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0.42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0.40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0.37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0.37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0.34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latin typeface="Times New Roman"/>
                          <a:ea typeface="Calibri"/>
                          <a:cs typeface="Times New Roman"/>
                        </a:rPr>
                        <a:t>0.34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0.33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Times New Roman"/>
                          <a:ea typeface="Calibri"/>
                          <a:cs typeface="Times New Roman"/>
                        </a:rPr>
                        <a:t>0.31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0.30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0.29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0.28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0.28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0.26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0.26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0.21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0.02</a:t>
                      </a:r>
                    </a:p>
                  </a:txBody>
                  <a:tcPr marL="43285" marR="4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7928" name="Rectangle 1">
            <a:extLst>
              <a:ext uri="{FF2B5EF4-FFF2-40B4-BE49-F238E27FC236}">
                <a16:creationId xmlns:a16="http://schemas.microsoft.com/office/drawing/2014/main" xmlns="" id="{83188421-72E5-D055-1E6A-616F49D98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903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>
                <a:cs typeface="Calibri" panose="020F0502020204030204" pitchFamily="34" charset="0"/>
              </a:rPr>
              <a:t>Ductile 								Brittle</a:t>
            </a:r>
            <a:endParaRPr lang="en-GB" altLang="en-US" sz="3600"/>
          </a:p>
        </p:txBody>
      </p:sp>
      <p:sp>
        <p:nvSpPr>
          <p:cNvPr id="77929" name="TextBox 3">
            <a:extLst>
              <a:ext uri="{FF2B5EF4-FFF2-40B4-BE49-F238E27FC236}">
                <a16:creationId xmlns:a16="http://schemas.microsoft.com/office/drawing/2014/main" xmlns="" id="{2CB29AA4-4646-B864-01D2-38A681A87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88913"/>
            <a:ext cx="676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/>
              <a:t>The Ductile / Brittle Behaviour of Engineering Metals</a:t>
            </a:r>
          </a:p>
        </p:txBody>
      </p:sp>
      <p:sp>
        <p:nvSpPr>
          <p:cNvPr id="77930" name="TextBox 4">
            <a:extLst>
              <a:ext uri="{FF2B5EF4-FFF2-40B4-BE49-F238E27FC236}">
                <a16:creationId xmlns:a16="http://schemas.microsoft.com/office/drawing/2014/main" xmlns="" id="{4CB16CBF-D16D-A3CE-14BB-9AA89D14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941888"/>
            <a:ext cx="8569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altLang="en-US">
                <a:ea typeface="Calibri" panose="020F0502020204030204" pitchFamily="34" charset="0"/>
                <a:cs typeface="Times New Roman" panose="02020603050405020304" pitchFamily="18" charset="0"/>
              </a:rPr>
              <a:t>/B = Ratio of elastic modulus to bulk modulus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altLang="en-US">
                <a:ea typeface="Calibri" panose="020F0502020204030204" pitchFamily="34" charset="0"/>
                <a:cs typeface="Times New Roman" panose="02020603050405020304" pitchFamily="18" charset="0"/>
              </a:rPr>
              <a:t>     = Poissons Ratio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1027">
            <a:extLst>
              <a:ext uri="{FF2B5EF4-FFF2-40B4-BE49-F238E27FC236}">
                <a16:creationId xmlns:a16="http://schemas.microsoft.com/office/drawing/2014/main" xmlns="" id="{F0CCB2C5-2199-AF06-A195-3AEFEBF9C8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950" y="1143000"/>
          <a:ext cx="41021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3228340" imgH="4318000" progId="Word.Document.8">
                  <p:embed/>
                </p:oleObj>
              </mc:Choice>
              <mc:Fallback>
                <p:oleObj name="Document" r:id="rId4" imgW="3228340" imgH="4318000" progId="Word.Document.8">
                  <p:embed/>
                  <p:pic>
                    <p:nvPicPr>
                      <p:cNvPr id="14338" name="Object 1027">
                        <a:extLst>
                          <a:ext uri="{FF2B5EF4-FFF2-40B4-BE49-F238E27FC236}">
                            <a16:creationId xmlns:a16="http://schemas.microsoft.com/office/drawing/2014/main" xmlns="" id="{F0CCB2C5-2199-AF06-A195-3AEFEBF9C8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1143000"/>
                        <a:ext cx="41021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1028">
            <a:extLst>
              <a:ext uri="{FF2B5EF4-FFF2-40B4-BE49-F238E27FC236}">
                <a16:creationId xmlns:a16="http://schemas.microsoft.com/office/drawing/2014/main" xmlns="" id="{1D88BFCC-62F6-1337-52E7-A162DE01E97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800600" y="1143000"/>
          <a:ext cx="4100513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6" imgW="3228340" imgH="4318000" progId="Word.Document.8">
                  <p:embed/>
                </p:oleObj>
              </mc:Choice>
              <mc:Fallback>
                <p:oleObj name="Document" r:id="rId6" imgW="3228340" imgH="4318000" progId="Word.Document.8">
                  <p:embed/>
                  <p:pic>
                    <p:nvPicPr>
                      <p:cNvPr id="14339" name="Object 1028">
                        <a:extLst>
                          <a:ext uri="{FF2B5EF4-FFF2-40B4-BE49-F238E27FC236}">
                            <a16:creationId xmlns:a16="http://schemas.microsoft.com/office/drawing/2014/main" xmlns="" id="{1D88BFCC-62F6-1337-52E7-A162DE01E9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143000"/>
                        <a:ext cx="4100513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29">
            <a:extLst>
              <a:ext uri="{FF2B5EF4-FFF2-40B4-BE49-F238E27FC236}">
                <a16:creationId xmlns:a16="http://schemas.microsoft.com/office/drawing/2014/main" xmlns="" id="{80827D8A-0D32-D92E-B093-3578C16C6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3600"/>
              <a:t>RPT Before and After Reduced Pressure</a:t>
            </a:r>
            <a:r>
              <a:rPr lang="en-GB" altLang="en-US" sz="24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xmlns="" id="{B9290ECF-11B4-E13D-01F1-BDBDEA0CA9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73238"/>
            <a:ext cx="7772400" cy="1470025"/>
          </a:xfrm>
        </p:spPr>
        <p:txBody>
          <a:bodyPr/>
          <a:lstStyle/>
          <a:p>
            <a:r>
              <a:rPr lang="en-GB" altLang="en-US" sz="7200">
                <a:solidFill>
                  <a:schemeClr val="tx1"/>
                </a:solidFill>
              </a:rPr>
              <a:t>Microstructure </a:t>
            </a:r>
            <a:br>
              <a:rPr lang="en-GB" altLang="en-US" sz="7200">
                <a:solidFill>
                  <a:schemeClr val="tx1"/>
                </a:solidFill>
              </a:rPr>
            </a:br>
            <a:r>
              <a:rPr lang="en-GB" altLang="en-US" sz="7200">
                <a:solidFill>
                  <a:schemeClr val="tx1"/>
                </a:solidFill>
              </a:rPr>
              <a:t>and Property </a:t>
            </a:r>
            <a:br>
              <a:rPr lang="en-GB" altLang="en-US" sz="7200">
                <a:solidFill>
                  <a:schemeClr val="tx1"/>
                </a:solidFill>
              </a:rPr>
            </a:br>
            <a:r>
              <a:rPr lang="en-GB" altLang="en-US" sz="7200">
                <a:solidFill>
                  <a:schemeClr val="tx1"/>
                </a:solidFill>
              </a:rPr>
              <a:t>Control by Bifilms</a:t>
            </a:r>
            <a:endParaRPr lang="en-US" altLang="en-US" sz="7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B0694876-7CF0-0922-B45C-F389B894B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GB" altLang="en-US">
                <a:solidFill>
                  <a:schemeClr val="tx1"/>
                </a:solidFill>
              </a:rPr>
              <a:t>Fe + </a:t>
            </a:r>
            <a:r>
              <a:rPr lang="en-GB" altLang="en-US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GB" altLang="en-US">
                <a:solidFill>
                  <a:schemeClr val="tx1"/>
                </a:solidFill>
              </a:rPr>
              <a:t>Fe formed on bifilms</a:t>
            </a:r>
            <a:endParaRPr lang="en-GB" altLang="en-US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34819" name="Picture 4" descr="Fig 9 ">
            <a:extLst>
              <a:ext uri="{FF2B5EF4-FFF2-40B4-BE49-F238E27FC236}">
                <a16:creationId xmlns:a16="http://schemas.microsoft.com/office/drawing/2014/main" xmlns="" id="{A117C4AB-B99C-1D86-3562-933413E3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1341438"/>
            <a:ext cx="6372226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0" name="Object 6">
            <a:extLst>
              <a:ext uri="{FF2B5EF4-FFF2-40B4-BE49-F238E27FC236}">
                <a16:creationId xmlns:a16="http://schemas.microsoft.com/office/drawing/2014/main" xmlns="" id="{D348EDA9-24A2-2D8B-8B70-8031CF36A24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572000" y="1341438"/>
          <a:ext cx="5327650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5" imgW="2583180" imgH="2476500" progId="Word.Document.8">
                  <p:embed/>
                </p:oleObj>
              </mc:Choice>
              <mc:Fallback>
                <p:oleObj name="Document" r:id="rId5" imgW="2583180" imgH="2476500" progId="Word.Document.8">
                  <p:embed/>
                  <p:pic>
                    <p:nvPicPr>
                      <p:cNvPr id="34820" name="Object 6">
                        <a:extLst>
                          <a:ext uri="{FF2B5EF4-FFF2-40B4-BE49-F238E27FC236}">
                            <a16:creationId xmlns:a16="http://schemas.microsoft.com/office/drawing/2014/main" xmlns="" id="{D348EDA9-24A2-2D8B-8B70-8031CF36A2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341438"/>
                        <a:ext cx="5327650" cy="511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3DE381-84FA-D8B7-D801-666F86BB1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41" y="0"/>
            <a:ext cx="609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918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711</Words>
  <Application>Microsoft Office PowerPoint</Application>
  <PresentationFormat>On-screen Show (4:3)</PresentationFormat>
  <Paragraphs>428</Paragraphs>
  <Slides>57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Calibri</vt:lpstr>
      <vt:lpstr>Symbol</vt:lpstr>
      <vt:lpstr>Times New Roman</vt:lpstr>
      <vt:lpstr>Default Design</vt:lpstr>
      <vt:lpstr>Document</vt:lpstr>
      <vt:lpstr>Tomorrow’s Castings </vt:lpstr>
      <vt:lpstr>PowerPoint Presentation</vt:lpstr>
      <vt:lpstr>PowerPoint Presentation</vt:lpstr>
      <vt:lpstr>Turbulent Surface Entrainment    Bifilms + Bubbles</vt:lpstr>
      <vt:lpstr>PowerPoint Presentation</vt:lpstr>
      <vt:lpstr>PowerPoint Presentation</vt:lpstr>
      <vt:lpstr>Microstructure  and Property  Control by Bifilms</vt:lpstr>
      <vt:lpstr>aFe + bFe formed on bifilms</vt:lpstr>
      <vt:lpstr>PowerPoint Presentation</vt:lpstr>
      <vt:lpstr>The Origin of Fracture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Fracture surfaces from parts of  the same Al-4.5Cu alloy casting  with and without an entrainment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Cracked inclusion  and associated crack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Vacuum Arc  Remelting   (Dangerous Metallurgy)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  <vt:lpstr>PowerPoint Presentation</vt:lpstr>
      <vt:lpstr>PowerPoint Presentation</vt:lpstr>
      <vt:lpstr>PowerPoint Presentation</vt:lpstr>
    </vt:vector>
  </TitlesOfParts>
  <Company>Installed 21/8/00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Metallurgy of Cast Metals</dc:title>
  <dc:creator>John Campbell</dc:creator>
  <cp:lastModifiedBy>Microsoft account</cp:lastModifiedBy>
  <cp:revision>290</cp:revision>
  <dcterms:created xsi:type="dcterms:W3CDTF">2002-03-26T23:06:04Z</dcterms:created>
  <dcterms:modified xsi:type="dcterms:W3CDTF">2023-11-07T01:19:59Z</dcterms:modified>
</cp:coreProperties>
</file>