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1" r:id="rId3"/>
    <p:sldId id="258" r:id="rId4"/>
    <p:sldId id="259" r:id="rId5"/>
    <p:sldId id="262" r:id="rId6"/>
    <p:sldId id="264" r:id="rId7"/>
    <p:sldId id="266" r:id="rId8"/>
    <p:sldId id="265" r:id="rId9"/>
    <p:sldId id="267" r:id="rId10"/>
    <p:sldId id="272" r:id="rId11"/>
    <p:sldId id="273" r:id="rId12"/>
    <p:sldId id="274" r:id="rId13"/>
    <p:sldId id="275" r:id="rId14"/>
    <p:sldId id="276" r:id="rId15"/>
    <p:sldId id="269" r:id="rId16"/>
    <p:sldId id="277" r:id="rId17"/>
    <p:sldId id="260" r:id="rId18"/>
    <p:sldId id="278" r:id="rId19"/>
    <p:sldId id="270" r:id="rId20"/>
    <p:sldId id="263" r:id="rId21"/>
  </p:sldIdLst>
  <p:sldSz cx="12192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charset="0"/>
        <a:cs typeface="Times New Roman" pitchFamily="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smNativeData" xmlns:pr="smNativeData" xmlns:p15="http://schemas.microsoft.com/office/powerpoint/2012/main" xmlns:p14="http://schemas.microsoft.com/office/powerpoint/2010/main" xmlns:mc="http://schemas.openxmlformats.org/markup-compatibility/2006" dt="1698431745" val="1066" revOS="4"/>
      <pr:smFileRevision xmlns="smNativeData" xmlns:pr="smNativeData" xmlns:p15="http://schemas.microsoft.com/office/powerpoint/2012/main" xmlns:p14="http://schemas.microsoft.com/office/powerpoint/2010/main" xmlns:mc="http://schemas.openxmlformats.org/markup-compatibility/2006" dt="1698431745" val="101"/>
      <pr:guideOptions xmlns="smNativeData" xmlns:pr="smNativeData" xmlns:p15="http://schemas.microsoft.com/office/powerpoint/2012/main" xmlns:p14="http://schemas.microsoft.com/office/powerpoint/2010/main" xmlns:mc="http://schemas.openxmlformats.org/markup-compatibility/2006" dt="1698431745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 showGuides="1">
      <p:cViewPr varScale="1">
        <p:scale>
          <a:sx n="67" d="100"/>
          <a:sy n="67" d="100"/>
        </p:scale>
        <p:origin x="83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3" d="100"/>
        <a:sy n="23" d="100"/>
      </p:scale>
      <p:origin x="0" y="0"/>
    </p:cViewPr>
  </p:sorterViewPr>
  <p:notesViewPr>
    <p:cSldViewPr snapToObjects="1" showGuides="1">
      <p:cViewPr>
        <p:scale>
          <a:sx n="63" d="100"/>
          <a:sy n="63" d="100"/>
        </p:scale>
        <p:origin x="382" y="910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EAAAAA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GAAAAA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FD7E-30AA-020B-E4EF-C65EB3A11293}" type="datetime1">
              <a:t>11/7/2023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EDDD-93AA-021B-E4EF-654EA3A11230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Q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FD08-46AA-020B-E4EF-B05EB3A112E5}" type="datetime1">
              <a:t>11/7/2023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8292-DCAA-0274-E4EF-2A21CCA1127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CAAAAAQ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Q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Af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57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AA7F-31AA-025C-E4EF-C709E4A11292}" type="datetime1">
              <a:t>11/7/2023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E34A-04AA-0215-E4EF-F240ADA112A7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C74F-01AA-0231-E4EF-F76489A112A2}" type="datetime1">
              <a:t>11/7/2023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D4F5-BBAA-0222-E4EF-4D779AA11218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9639-77AA-0260-E4EF-8135D8A112D4}" type="datetime1">
              <a:t>11/7/2023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FE91-DFAA-0208-E4EF-295DB0A1127C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nten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Dh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yYAANgJAABARwAAsCUAABAAAAAmAAAACAAAAAGAAAAAAAAA"/>
              </a:ext>
            </a:extLst>
          </p:cNvSpPr>
          <p:nvPr>
            <p:ph idx="2"/>
          </p:nvPr>
        </p:nvSpPr>
        <p:spPr>
          <a:xfrm>
            <a:off x="6196965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9E43-0DAA-0268-E4EF-FB3DD0A112AE}" type="datetime1">
              <a:t>11/7/2023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A90B-45AA-025F-E4EF-B30AE7A112E6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HEJAADj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GENAADj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B58B-C5AA-0243-E4EF-3316FBA11266}" type="datetime1">
              <a:t>11/7/2023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B472-3CAA-0242-E4EF-CA17FAA1129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94D9-97AA-0262-E4EF-6137DAA11234}" type="datetime1">
              <a:t>11/7/2023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B6AE-E0AA-0240-E4EF-1615F8A11243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A48F-C1AA-0252-E4EF-3707EAA11262}" type="datetime1">
              <a:t>11/7/2023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D6DB-95AA-0220-E4EF-637598A11236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x0AAK4BAABARwAAsCUAABAAAAAmAAAACAAAAAG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DE54-1AAA-0228-E4EF-EC7D90A112B9}" type="datetime1">
              <a:t>11/7/2023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FAFC-B2AA-020C-E4EF-4459B4A11211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C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IgdAACzOwAABCEAABAAAAAmAAAACAAAAIGAAAAAAAAA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MYDAACzOwAAFh0AABAAAAAmAAAACAAAAAGAAAAAAAAA"/>
              </a:ext>
            </a:extLst>
          </p:cNvSpPr>
          <p:nvPr>
            <p:ph idx="1"/>
          </p:nvPr>
        </p:nvSpPr>
        <p:spPr>
          <a:xfrm>
            <a:off x="2389505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AQhAACzOwAA+CUAABAAAAAmAAAACAAAAAGAAAAAAAAA"/>
              </a:ext>
            </a:extLst>
          </p:cNvSpPr>
          <p:nvPr>
            <p:ph idx="2"/>
          </p:nvPr>
        </p:nvSpPr>
        <p:spPr>
          <a:xfrm>
            <a:off x="2389505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4757C6FF-B1AA-0230-E4EF-476588A11212}" type="datetime1">
              <a:t>11/7/2023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4757CC58-16AA-023A-E4EF-E06F82A112B5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Default desig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fld id="{4757C780-CEAA-0231-E4EF-386489A1126D}" type="datetime1">
              <a:t>11/7/2023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6235" y="6356985"/>
            <a:ext cx="385953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8235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fld id="{475788F6-B8AA-027E-E4EF-4E2BC6A1121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L0FAABgRQAAJhYAABAAAAAmAAAACAAAAAEAAAAAAAAA"/>
              </a:ext>
            </a:extLst>
          </p:cNvSpPr>
          <p:nvPr>
            <p:ph type="ctrTitle"/>
          </p:nvPr>
        </p:nvSpPr>
        <p:spPr>
          <a:xfrm>
            <a:off x="914400" y="932815"/>
            <a:ext cx="10363200" cy="2667635"/>
          </a:xfrm>
        </p:spPr>
        <p:txBody>
          <a:bodyPr/>
          <a:lstStyle/>
          <a:p>
            <a:r>
              <a:t>CAD DESIGN</a:t>
            </a:r>
          </a:p>
          <a:p>
            <a:r>
              <a:t>AND</a:t>
            </a:r>
          </a:p>
          <a:p>
            <a:r>
              <a:t>3D PRINTING FOR CASTING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EAcAADAPwAAsCIAABAAAAAmAAAACAAAAAEAAAAAAAAA"/>
              </a:ext>
            </a:extLst>
          </p:cNvSpPr>
          <p:nvPr>
            <p:ph type="subTitle" idx="1"/>
          </p:nvPr>
        </p:nvSpPr>
        <p:spPr>
          <a:xfrm>
            <a:off x="1828800" y="4592320"/>
            <a:ext cx="8534400" cy="1046480"/>
          </a:xfrm>
        </p:spPr>
        <p:txBody>
          <a:bodyPr/>
          <a:lstStyle/>
          <a:p>
            <a:r>
              <a:t>Shane Corish</a:t>
            </a:r>
          </a:p>
          <a:p>
            <a:r>
              <a:t>Racecast &amp; Quicksand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FP4//8G/P//nFMAAOgt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247775" y="-646430"/>
            <a:ext cx="14839315" cy="8108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Mold design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wMAAJMdAAAhTgAADSkAAAAAAAAmAAAACAAAAAEAAAAAAAAA"/>
              </a:ext>
            </a:extLst>
          </p:cNvSpPr>
          <p:nvPr>
            <p:ph type="body" idx="1"/>
          </p:nvPr>
        </p:nvSpPr>
        <p:spPr>
          <a:xfrm>
            <a:off x="573405" y="4807585"/>
            <a:ext cx="12127230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Joined all cores to end caps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Assemble upside down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incorperate filters and in gates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MAAAAFAAAAAAAAAAEAAAABAAAAAAAAAAAAAAAAAAAAAAAAAAoAAAABAAAAAQAAAAEAAAAAAAAAAAAAAAAAAAAAAAAADwAAAAIAAAABAAAAAQAAAAAAAAAAAAAAAAAAAAAAAAA="/>
      </p:ext>
    </p:ext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Dz+//94/P//wkwAANE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287020" y="-574040"/>
            <a:ext cx="12764770" cy="75342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Mold design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gEAALYeAADsSwAAMCoAAAAAAAAmAAAACAAAAAEAAAAAAAAA"/>
              </a:ext>
            </a:extLst>
          </p:cNvSpPr>
          <p:nvPr>
            <p:ph type="body" idx="1"/>
          </p:nvPr>
        </p:nvSpPr>
        <p:spPr>
          <a:xfrm>
            <a:off x="214630" y="4992370"/>
            <a:ext cx="12127230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Add sides and drop in spark plug cores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Add base plate and end cap - note the runner system included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IAAAAFAAAAAAAAAAEAAAABAAAAAAAAAAAAAAAAAAAAAAAAAAoAAAABAAAAAQAAAAEAAAAAAAAAAAAAAAAAAAAAAAAA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AAAAAAAAAAA7EsAADs6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1860" cy="94659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Printed molds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gEAALYeAADsSwAAMCoAAAAAAAAmAAAACAAAAAEAAAAAAAAA"/>
              </a:ext>
            </a:extLst>
          </p:cNvSpPr>
          <p:nvPr>
            <p:ph type="body" idx="1"/>
          </p:nvPr>
        </p:nvSpPr>
        <p:spPr>
          <a:xfrm>
            <a:off x="214630" y="4992370"/>
            <a:ext cx="12127230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+QM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6464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Printed molds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gEAALYeAADsSwAAMCoAAAAAAAAmAAAACAAAAAEAAAAAAAAA"/>
              </a:ext>
            </a:extLst>
          </p:cNvSpPr>
          <p:nvPr>
            <p:ph type="body" idx="1"/>
          </p:nvPr>
        </p:nvSpPr>
        <p:spPr>
          <a:xfrm>
            <a:off x="214630" y="4992370"/>
            <a:ext cx="12127230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P////8o+///e0sAAHs1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787400"/>
            <a:ext cx="12270740" cy="94811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+QM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6464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Printed molds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gEAALYeAADsSwAAMCoAAAAAAAAmAAAACAAAAAEAAAAAAAAA"/>
              </a:ext>
            </a:extLst>
          </p:cNvSpPr>
          <p:nvPr>
            <p:ph type="body" idx="1"/>
          </p:nvPr>
        </p:nvSpPr>
        <p:spPr>
          <a:xfrm>
            <a:off x="214630" y="4992370"/>
            <a:ext cx="12127230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AAAAACX+v//AEsAAPg0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9475"/>
            <a:ext cx="12192000" cy="94900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+QM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6464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Printed molds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gEAALYeAADsSwAAMCoAAAAAAAAmAAAACAAAAAEAAAAAAAAA"/>
              </a:ext>
            </a:extLst>
          </p:cNvSpPr>
          <p:nvPr>
            <p:ph type="body" idx="1"/>
          </p:nvPr>
        </p:nvSpPr>
        <p:spPr>
          <a:xfrm>
            <a:off x="214630" y="4992370"/>
            <a:ext cx="12127230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M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AAAAAAL+///AEsAANo1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5815"/>
            <a:ext cx="12192000" cy="95599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IL3//8AAAAAAEsAAJou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380490" y="0"/>
            <a:ext cx="13572490" cy="75755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Raw casting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gAAAG4iAAAPOAAA6C0AAAAAAAAmAAAACAAAAAEAAAAAAAAA"/>
              </a:ext>
            </a:extLst>
          </p:cNvSpPr>
          <p:nvPr>
            <p:ph type="body" idx="1"/>
          </p:nvPr>
        </p:nvSpPr>
        <p:spPr>
          <a:xfrm>
            <a:off x="143510" y="5596890"/>
            <a:ext cx="8969375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IL3//8AAAAAAEsAAJou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380490" y="0"/>
            <a:ext cx="13572490" cy="7575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No1AABJGQAAGlIAAA0p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754110" y="4110355"/>
            <a:ext cx="4592320" cy="25628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Raw casting</a:t>
            </a:r>
          </a:p>
        </p:txBody>
      </p:sp>
      <p:sp>
        <p:nvSpPr>
          <p:cNvPr id="5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gAAAG4iAAAPOAAA6C0AAAAAAAAmAAAACAAAAAEAAAAAAAAA"/>
              </a:ext>
            </a:extLst>
          </p:cNvSpPr>
          <p:nvPr>
            <p:ph type="body" idx="1"/>
          </p:nvPr>
        </p:nvSpPr>
        <p:spPr>
          <a:xfrm>
            <a:off x="143510" y="5596890"/>
            <a:ext cx="8969375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note: Tapered sprue, spinner and thin in-gates to gently introduce metal to the mold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Raw casting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gAAAG4iAAAPOAAA6C0AAAAAAAAmAAAACAAAAAEAAAAAAAAA"/>
              </a:ext>
            </a:extLst>
          </p:cNvSpPr>
          <p:nvPr>
            <p:ph type="body" idx="1"/>
          </p:nvPr>
        </p:nvSpPr>
        <p:spPr>
          <a:xfrm>
            <a:off x="143510" y="5596890"/>
            <a:ext cx="8969375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OwAAAC9+f//7EsAAPg0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" y="-1017905"/>
            <a:ext cx="12192000" cy="96285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Raw casting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gAAAG4iAAAPOAAA6C0AAAAAAAAmAAAACAAAAAEAAAAAAAAA"/>
              </a:ext>
            </a:extLst>
          </p:cNvSpPr>
          <p:nvPr>
            <p:ph type="body" idx="1"/>
          </p:nvPr>
        </p:nvSpPr>
        <p:spPr>
          <a:xfrm>
            <a:off x="143510" y="5596890"/>
            <a:ext cx="8969375" cy="186563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+PGE6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AAAAABK/f//AEsAAPE4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0690"/>
            <a:ext cx="12192000" cy="96970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AAAAAAEAAAAB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INTRODUCTION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AAAAAAmAAAACAAAAAEAAAAAAAAA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</p:spPr>
        <p:txBody>
          <a:bodyPr/>
          <a:lstStyle/>
          <a:p>
            <a:r>
              <a:t>Shane Corish</a:t>
            </a:r>
          </a:p>
          <a:p>
            <a:r>
              <a:t>BE - Manufacturing and engineering management - RMIT</a:t>
            </a:r>
          </a:p>
          <a:p>
            <a:r>
              <a:t>Design engineer behind the worlds largest mobile bar</a:t>
            </a:r>
          </a:p>
          <a:p>
            <a:r>
              <a:t>Automotive design engineer for Volgren - 8 years</a:t>
            </a:r>
          </a:p>
          <a:p>
            <a:r>
              <a:t>Founder of RaceCast Pty Ltd</a:t>
            </a:r>
          </a:p>
          <a:p>
            <a:r>
              <a:t>Co-founder of Quicksand Pty Ltd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YAAAAFAAAAAAAAAAEAAAABAAAAAAAAAAAAAAAAAAAAAAAAAAoAAAABAAAAAQAAAAEAAAAAAAAAAAAAAAAAAAAAAAAADwAAAAIAAAABAAAAAQAAAAAAAAAAAAAAAAAAAAAAAAAUAAAAAwAAAAEAAAABAAAAAAAAAAAAAAAAAAAAAAAAABkAAAAEAAAAAQAAAAEAAAAAAAAAAAAAAAAAAAAAAAAAHgAAAAUAAAABAAAAAQAAAAAAAAAAAAAAAAAAAAAAAAA="/>
      </p:ext>
    </p:ext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EA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DOZBQAAAAEAAAAAAAAAAAAAAAAAAAAAAAAAAAAAAAAAAAAAAAAAAP///wJ/f38AM2aZA8zMzADAwP8Af39/AAAAAAAAAAAAAAAAAAAAAAAAAAAAIQAAABgAAAAUAAAAwAMAALABAABARwAAuAgAAAAAAAAmAAAACAAAAH1w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Summary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EA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DOZBQAAAAEAAAAAAAAAAAAAAAAAAAAAAAAAAAAAAAAAAAAAAAAAAP///wJ/f38AM2aZA8zMzADAwP8Af39/AAAAAAAAAAAAAAAAAAAAAAAAAAAAIQAAABgAAAAUAAAAwAMAANgJAAASRwAAsCUAAAAAAAAmAAAACAAAAH1w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43590" cy="4526280"/>
          </a:xfr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Short lead time</a:t>
            </a:r>
          </a:p>
          <a:p>
            <a:r>
              <a:t>Low cost for short runs</a:t>
            </a:r>
          </a:p>
          <a:p>
            <a:r>
              <a:t>Accurate parts</a:t>
            </a:r>
          </a:p>
          <a:p>
            <a:r>
              <a:t>Easily modified</a:t>
            </a:r>
          </a:p>
          <a:p>
            <a:r>
              <a:t>CNC ready CAD model</a:t>
            </a:r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YAAAAFAAAAAAAAAAEAAAABAAAAAAAAAAAAAAAAAAAAAAAAAAoAAAABAAAAAQAAAAEAAAAAAAAAAAAAAAAAAAAAAAAADwAAAAIAAAABAAAAAQAAAAAAAAAAAAAAAAAAAAAAAAAUAAAAAwAAAAEAAAABAAAAAAAAAAAAAAAAAAAAAAAAABkAAAAEAAAAAQAAAAEAAAAAAAAAAAAAAAAAAAAAAAAAHgAAAAUAAAABAAAAAQAAAAAAAAAAAAAAAAAAAAAAAAA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AAAAAAmAAAACAAAAAEAAAAAAAAA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r>
              <a:t>Quicksand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AAAAAAmAAAACAAAAAEAAAAAAAAA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</p:spPr>
        <p:txBody>
          <a:bodyPr/>
          <a:lstStyle/>
          <a:p>
            <a:r>
              <a:t>CSIRO transition Voxeljet to industry</a:t>
            </a:r>
          </a:p>
          <a:p>
            <a:r>
              <a:t>RaceCast and Hasco had been the 2 largest users of the machine while operated by CSIRO</a:t>
            </a:r>
          </a:p>
          <a:p>
            <a:r>
              <a:t>Quicksand is co-founded and set up to provide the 3D sand printing service to the Australian foundry industry</a:t>
            </a:r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QAAAAFAAAAAAAAAAEAAAABAAAAAAAAAAAAAAAAAAAAAAAAAAoAAAABAAAAAQAAAAEAAAAAAAAAAAAAAAAAAAAAAAAADwAAAAIAAAABAAAAAQAAAAAAAAAAAAAAAAAAAAAAAAAUAAAAAwAAAAEAAAABAAAAAAAAAAAAAAAAAAAAAAAAAA=="/>
      </p:ext>
    </p:ext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IwhAAAVDAAAR0kAAEw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453380" y="1964055"/>
            <a:ext cx="6458585" cy="45866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AAAAAAmAAAACAAAAAEAAAAAAAAA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r>
              <a:t>Repco Brabham engines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gAAAOILAABuIgAAuicAAAAAAAAmAAAACAAAAAEAAAAAAAAA"/>
              </a:ext>
            </a:extLst>
          </p:cNvSpPr>
          <p:nvPr>
            <p:ph type="body" idx="1"/>
          </p:nvPr>
        </p:nvSpPr>
        <p:spPr>
          <a:xfrm>
            <a:off x="110490" y="1931670"/>
            <a:ext cx="5486400" cy="4526280"/>
          </a:xfrm>
        </p:spPr>
        <p:txBody>
          <a:bodyPr/>
          <a:lstStyle/>
          <a:p>
            <a:r>
              <a:t>Jack Brabham - F1 driver</a:t>
            </a:r>
          </a:p>
          <a:p>
            <a:r>
              <a:t>F1 championship win in 1966</a:t>
            </a:r>
          </a:p>
          <a:p>
            <a:r>
              <a:t>Engines designed and manufactured in Australia</a:t>
            </a:r>
          </a:p>
          <a:p>
            <a:r>
              <a:t>Some Brabham V8’s still run Today in the historic race series</a:t>
            </a:r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UAAAAFAAAAAAAAAAEAAAABAAAAAAAAAAAAAAAAAAAAAAAAAAoAAAABAAAAAQAAAAEAAAAAAAAAAAAAAAAAAAAAAAAADwAAAAIAAAABAAAAAQAAAAAAAAAAAAAAAAAAAAAAAAAUAAAAAwAAAAEAAAABAAAAAAAAAAAAAAAAAAAAAAAAABkAAAAEAAAAAQAAAAEAAAAAAAAAAAAAAAAAAAAAAAAA"/>
      </p:ext>
    </p:ext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AAAAAAmAAAACAAAAAEAAAAAAAAA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/>
          <a:p>
            <a:r>
              <a:t>Parts availability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uIgAAsCUAAAAAAAAmAAAACAAAAAEAAAAAAAAA"/>
              </a:ext>
            </a:extLst>
          </p:cNvSpPr>
          <p:nvPr>
            <p:ph type="body" idx="1"/>
          </p:nvPr>
        </p:nvSpPr>
        <p:spPr>
          <a:xfrm>
            <a:off x="609600" y="1600200"/>
            <a:ext cx="4987290" cy="4526280"/>
          </a:xfrm>
        </p:spPr>
        <p:txBody>
          <a:bodyPr/>
          <a:lstStyle/>
          <a:p>
            <a:r>
              <a:t>Over time parts have worn out or failed</a:t>
            </a:r>
          </a:p>
          <a:p>
            <a:r>
              <a:t>No new parts are available</a:t>
            </a:r>
          </a:p>
          <a:p>
            <a:r>
              <a:t>Re-conditioning old parts extends life of parts, but only for a limited time</a:t>
            </a:r>
          </a:p>
          <a:p>
            <a:r>
              <a:t>Re-manufacture is now becoming the only option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BBAE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N8iAAAnCgAABUkAACs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668645" y="1650365"/>
            <a:ext cx="6201410" cy="48793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QAAAAFAAAAAAAAAAEAAAABAAAAAAAAAAAAAAAAAAAAAAAAAAoAAAABAAAAAQAAAAEAAAAAAAAAAAAAAAAAAAAAAAAADwAAAAIAAAABAAAAAQAAAAAAAAAAAAAAAAAAAAAAAAAUAAAAAwAAAAEAAAABAAAAAAAAAAAAAAAAAAAAAAAAAA=="/>
      </p:ext>
    </p:ext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1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EA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BQAHI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e9vEBAAAAAAAAAAAAAAAAAAAAAAAAAAAAAAAAAAAAAAAAAAAAAAACf39/AJaWlgPMzMwAwMD/AH9/fwAAAAAAAAAAAAAAAAD///8AAAAAACEAAAAYAAAAFAAAADD///8AAAAAAEs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132080" y="0"/>
            <a:ext cx="1232408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EA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d728QEAAAAAAAAAAAAAAAAAAAAAAAAAAAAAAAAAAAAAAAAAAAAAAAJ/f38AlpaWA8zMzADAwP8Af39/AAAAAAAAAAAAAAAAAAAAAAAAAAAAIQAAABgAAAAUAAAAwAMAAI////9ARwAAuAgAABAAAAAmAAAACAAAAH1w////////"/>
              </a:ext>
            </a:extLst>
          </p:cNvSpPr>
          <p:nvPr>
            <p:ph type="title"/>
          </p:nvPr>
        </p:nvSpPr>
        <p:spPr>
          <a:xfrm>
            <a:off x="609600" y="-71755"/>
            <a:ext cx="10972800" cy="1489075"/>
          </a:xfr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Reverse engineering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EA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d728QEAAAAAAAAAAAAAAAAAAAAAAAAAAAAAAAAAAAAAAAAAAAAAAAJ/f38AlpaWA8zMzADAwP8Af39/AAAAAAAAAAAAAAAAAAAAAAAAAAAAIQAAABgAAAAUAAAAwSMAAIsiAAC3SQAADSkAABAAAAAmAAAACAAAAH1w////////"/>
              </a:ext>
            </a:extLst>
          </p:cNvSpPr>
          <p:nvPr>
            <p:ph type="body" idx="1"/>
          </p:nvPr>
        </p:nvSpPr>
        <p:spPr>
          <a:xfrm>
            <a:off x="5812155" y="5615305"/>
            <a:ext cx="6170930" cy="1057910"/>
          </a:xfr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t>Existing head probed and scanned to ensure correct exterior geometry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EAAAAFAAAA/////wEAAAABAAAAAAAAAAAAAAAAAAAAAAAAAA=="/>
      </p:ext>
    </p:ext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Jj///+P////7EsAACc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66040" y="-71755"/>
            <a:ext cx="12407900" cy="69240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Core design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IAAAQeAABATQAAQisAAAAAAAAmAAAACAAAAAEAAAAAAAAA"/>
              </a:ext>
            </a:extLst>
          </p:cNvSpPr>
          <p:nvPr>
            <p:ph type="body" idx="1"/>
          </p:nvPr>
        </p:nvSpPr>
        <p:spPr>
          <a:xfrm>
            <a:off x="430530" y="4879340"/>
            <a:ext cx="12127230" cy="21526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Maintain exterior shape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Design water jacket to maintain consistent wall thickness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Core out spark plug holes to reduce srinkage cracking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MAAAAFAAAAAAAAAAEAAAABAAAAAAAAAAAAAAAAAAAAAAAAAAoAAAABAAAAAQAAAAEAAAAAAAAAAAAAAAAAAAAAAAAADwAAAAIAAAABAAAAAQAAAAAAAAAAAAAAAAAAAAAAAAA="/>
      </p:ext>
    </p:ext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AAAAADL/f//AEsAAJ4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8775"/>
            <a:ext cx="12192000" cy="72866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r>
              <a:rPr cap="none">
                <a:solidFill>
                  <a:schemeClr val="bg1"/>
                </a:solidFill>
              </a:rPr>
              <a:t>Design</a:t>
            </a:r>
            <a:r>
              <a:t> </a:t>
            </a:r>
            <a:r>
              <a:rPr cap="none">
                <a:solidFill>
                  <a:srgbClr val="000000"/>
                </a:solidFill>
              </a:rPr>
              <a:t>improvements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ysAAM8bAAC3SQAAcDEAAAAAAAAmAAAACAAAAAEAAAAAAAAA"/>
              </a:ext>
            </a:extLst>
          </p:cNvSpPr>
          <p:nvPr>
            <p:ph type="body" idx="1"/>
          </p:nvPr>
        </p:nvSpPr>
        <p:spPr>
          <a:xfrm>
            <a:off x="7103745" y="4520565"/>
            <a:ext cx="4879340" cy="3515995"/>
          </a:xfrm>
        </p:spPr>
        <p:txBody>
          <a:bodyPr/>
          <a:lstStyle/>
          <a:p>
            <a:pPr>
              <a:buFont typeface="Wingdings" pitchFamily="2" charset="2"/>
              <a:buChar char=""/>
              <a:defRPr cap="none">
                <a:solidFill>
                  <a:srgbClr val="000000"/>
                </a:solidFill>
              </a:defRPr>
            </a:pPr>
            <a:r>
              <a:t>Deck face thickness</a:t>
            </a:r>
          </a:p>
          <a:p>
            <a:pPr>
              <a:buFont typeface="Wingdings" pitchFamily="2" charset="2"/>
              <a:buChar char=""/>
              <a:defRPr cap="none">
                <a:solidFill>
                  <a:srgbClr val="000000"/>
                </a:solidFill>
              </a:defRPr>
            </a:pPr>
            <a:r>
              <a:t>Valve guide holes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Replicated port geometry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Consistent water jackets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QAAAAFAAAAAAAAAAEAAAABAAAAAAAAAAAAAAAAAAAAAAAAAAoAAAABAAAAAQAAAAEAAAAAAAAAAAAAAAAAAAAAAAAADwAAAAIAAAABAAAAAQAAAAAAAAAAAAAAAAAAAAAAAAAUAAAAAwAAAAEAAAAB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AQM8ZRMAAAAlAAAAEQAAAC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AcAAAA4AAAAAAAAAAAAAAAAAAAA////AAAAAAAAAAAAAAAAAAAAAAAAAAAAAAAAAAAAAABkAAAAZAAAAAAAAAAjAAAABAAAAGQAAAAXAAAAFAAAAAAAAAAAAAAA/38AAP9/AAAAAAAACQAAAAQAAABBAE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AzmQUAAAABAAAAAAAAAAAAAAAAAAAAAAAAAAAAAAAAAAAAAAAAAAD///8Cf39/ADNmmQPMzMwAwMD/AH9/fwAAAAAAAAAAAAAAAAD///8AAAAAACEAAAAYAAAAFAAAABcqAABOFAAAt0kAAOw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5" y="3300730"/>
            <a:ext cx="5140960" cy="33515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B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P////9ARwAAvQUAAAAAAAAmAAAACAAAAAEAAAAAAAAA"/>
              </a:ext>
            </a:extLst>
          </p:cNvSpPr>
          <p:nvPr>
            <p:ph type="title"/>
          </p:nvPr>
        </p:nvSpPr>
        <p:spPr>
          <a:xfrm>
            <a:off x="609600" y="-635"/>
            <a:ext cx="10972800" cy="933450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Mold design - Breif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AQM8ZRMAAAAlAAAAZAAAAA8BAAAAkAAAAEgAAACQAAAASAAAAAAAAAAAAAAAAAAAAAEAAABQAAAAAAAAAAAA4D8AAAAAAADgPwAAAAAAAOA/AAAAAAAA4D8AAAAAAADgPwAAAAAAAOA/AAAAAAAA4D8AAAAAAADgPwAAAAAAAOA/AAAAAAAA4D8CAAAAjAAAAAAAAAAAAAAAADOZ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zZpk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gIAAJ8GAABATQAAQisAAAAAAAAmAAAACAAAAAEAAAAAAAAA"/>
              </a:ext>
            </a:extLst>
          </p:cNvSpPr>
          <p:nvPr>
            <p:ph type="body" idx="1"/>
          </p:nvPr>
        </p:nvSpPr>
        <p:spPr>
          <a:xfrm>
            <a:off x="430530" y="1076325"/>
            <a:ext cx="12127230" cy="5955665"/>
          </a:xfrm>
        </p:spPr>
        <p:txBody>
          <a:bodyPr/>
          <a:lstStyle/>
          <a:p>
            <a:pPr>
              <a:defRPr cap="none">
                <a:solidFill>
                  <a:srgbClr val="000000"/>
                </a:solidFill>
              </a:defRPr>
            </a:pPr>
            <a:r>
              <a:t>Extract solid body and cores from solid block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Decide how to devide bolck up into managable sizes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Join cores to cope or drag if possible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keep complex or fragile parts together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Add methoding system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Add lifting and handling detail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Seperate mold parts for printing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1mm seperation is acceptable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Create STL (3° and 0.1mm res)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Print mold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r>
              <a:t>Clean, assemble and cast</a:t>
            </a:r>
          </a:p>
          <a:p>
            <a:pPr>
              <a:defRPr cap="none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AQM8ZQwAAAAFAAAAAAAAAAEAAAABAAAAAAAAAAAAAAAAAAAAAAAAAAoAAAABAAAAAQAAAAEAAAAAAAAAAAAAAAAAAAAAAAAADwAAAAIAAAABAAAAAQAAAAAAAAAAAAAAAAAAAAAAAAAUAAAAAwAAAAEAAAABAAAAAAAAAAAAAAAAAAAAAAAAABkAAAAEAAAAAQAAAAEAAAAAAAAAAAAAAAAAAAAAAAAAHgAAAAUAAAABAAAAAQAAAAAAAAAAAAAAAAAAAAAAAAAjAAAABgAAAAEAAAABAAAAAAAAAAAAAAAAAAAAAAAAACgAAAAHAAAAAQAAAAEAAAAAAAAAAAAAAAAAAAAAAAAALQAAAAgAAAABAAAAAQAAAAAAAAAAAAAAAAAAAAAAAAAyAAAACQAAAAEAAAABAAAAAAAAAAAAAAAAAAAAAAAAADcAAAAKAAAAAQAAAAEAAAAAAAAAAAAAAAAAAAAAAAAAPAAAAAsAAAABAAAAAQAAAAAAAAAAAAAAAAAAAAAAAAA="/>
      </p:ext>
    </p:extLst>
  </p:timing>
</p:sld>
</file>

<file path=ppt/theme/theme1.xml><?xml version="1.0" encoding="utf-8"?>
<a:theme xmlns:a="http://schemas.openxmlformats.org/drawingml/2006/main" name="Presentation">
  <a:themeElements>
    <a:clrScheme name="Presentation 9">
      <a:dk1>
        <a:srgbClr val="FFFFFF"/>
      </a:dk1>
      <a:lt1>
        <a:srgbClr val="000000"/>
      </a:lt1>
      <a:dk2>
        <a:srgbClr val="E3EBF1"/>
      </a:dk2>
      <a:lt2>
        <a:srgbClr val="336699"/>
      </a:lt2>
      <a:accent1>
        <a:srgbClr val="003399"/>
      </a:accent1>
      <a:accent2>
        <a:srgbClr val="468A4B"/>
      </a:accent2>
      <a:accent3>
        <a:srgbClr val="666A6B"/>
      </a:accent3>
      <a:accent4>
        <a:srgbClr val="864A8B"/>
      </a:accent4>
      <a:accent5>
        <a:srgbClr val="A62AAB"/>
      </a:accent5>
      <a:accent6>
        <a:srgbClr val="C60ACB"/>
      </a:accent6>
      <a:hlink>
        <a:srgbClr val="66CCFF"/>
      </a:hlink>
      <a:folHlink>
        <a:srgbClr val="F0E5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esentation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6DA6DF"/>
    </a:accent3>
    <a:accent4>
      <a:srgbClr val="4D86BF"/>
    </a:accent4>
    <a:accent5>
      <a:srgbClr val="2D669F"/>
    </a:accent5>
    <a:accent6>
      <a:srgbClr val="0D467F"/>
    </a:accent6>
    <a:hlink>
      <a:srgbClr val="0066CC"/>
    </a:hlink>
    <a:folHlink>
      <a:srgbClr val="00A8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Widescreen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SimSun</vt:lpstr>
      <vt:lpstr>Calibri</vt:lpstr>
      <vt:lpstr>Times New Roman</vt:lpstr>
      <vt:lpstr>Wingdings</vt:lpstr>
      <vt:lpstr>Presentation</vt:lpstr>
      <vt:lpstr>CAD DESIGN AND 3D PRINTING FOR CASTING</vt:lpstr>
      <vt:lpstr>INTRODUCTION</vt:lpstr>
      <vt:lpstr>Quicksand</vt:lpstr>
      <vt:lpstr>Repco Brabham engines</vt:lpstr>
      <vt:lpstr>Parts availability</vt:lpstr>
      <vt:lpstr>Reverse engineering</vt:lpstr>
      <vt:lpstr>Core design</vt:lpstr>
      <vt:lpstr>Design improvements</vt:lpstr>
      <vt:lpstr>Mold design - Breif</vt:lpstr>
      <vt:lpstr>Mold design</vt:lpstr>
      <vt:lpstr>Mold design</vt:lpstr>
      <vt:lpstr>Printed molds</vt:lpstr>
      <vt:lpstr>Printed molds</vt:lpstr>
      <vt:lpstr>Printed molds</vt:lpstr>
      <vt:lpstr>Printed molds</vt:lpstr>
      <vt:lpstr>Raw casting</vt:lpstr>
      <vt:lpstr>Raw casting</vt:lpstr>
      <vt:lpstr>Raw casting</vt:lpstr>
      <vt:lpstr>Raw casting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 DESIGN AND 3D PRINTING FOR CASTING</dc:title>
  <dc:subject/>
  <dc:creator>Alan Cooke</dc:creator>
  <cp:keywords/>
  <dc:description/>
  <cp:lastModifiedBy>Microsoft account</cp:lastModifiedBy>
  <cp:revision>1</cp:revision>
  <dcterms:created xsi:type="dcterms:W3CDTF">2023-10-20T11:49:38Z</dcterms:created>
  <dcterms:modified xsi:type="dcterms:W3CDTF">2023-11-07T00:59:20Z</dcterms:modified>
</cp:coreProperties>
</file>