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0"/>
  </p:notesMasterIdLst>
  <p:handoutMasterIdLst>
    <p:handoutMasterId r:id="rId21"/>
  </p:handoutMasterIdLst>
  <p:sldIdLst>
    <p:sldId id="309" r:id="rId4"/>
    <p:sldId id="323" r:id="rId5"/>
    <p:sldId id="322" r:id="rId6"/>
    <p:sldId id="327" r:id="rId7"/>
    <p:sldId id="749" r:id="rId8"/>
    <p:sldId id="317" r:id="rId9"/>
    <p:sldId id="266" r:id="rId10"/>
    <p:sldId id="315" r:id="rId11"/>
    <p:sldId id="316" r:id="rId12"/>
    <p:sldId id="325" r:id="rId13"/>
    <p:sldId id="324" r:id="rId14"/>
    <p:sldId id="318" r:id="rId15"/>
    <p:sldId id="328" r:id="rId16"/>
    <p:sldId id="319" r:id="rId17"/>
    <p:sldId id="329" r:id="rId18"/>
    <p:sldId id="314" r:id="rId19"/>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F2FEB-F154-49D3-87B5-8F3787FF6A80}" v="3" dt="2023-10-11T22:27:32.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94660"/>
  </p:normalViewPr>
  <p:slideViewPr>
    <p:cSldViewPr snapToGrid="0">
      <p:cViewPr varScale="1">
        <p:scale>
          <a:sx n="71" d="100"/>
          <a:sy n="71" d="100"/>
        </p:scale>
        <p:origin x="111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fianda Soeleiman" userId="92864b13-c84a-44da-8511-554c28cef43b" providerId="ADAL" clId="{CC58F5D9-C019-43E3-A942-4BBE8EFE7319}"/>
    <pc:docChg chg="undo redo custSel addSld delSld modSld modNotesMaster modHandout">
      <pc:chgData name="Sulfianda Soeleiman" userId="92864b13-c84a-44da-8511-554c28cef43b" providerId="ADAL" clId="{CC58F5D9-C019-43E3-A942-4BBE8EFE7319}" dt="2023-09-25T07:30:30.558" v="712" actId="6549"/>
      <pc:docMkLst>
        <pc:docMk/>
      </pc:docMkLst>
      <pc:sldChg chg="modSp mod modAnim">
        <pc:chgData name="Sulfianda Soeleiman" userId="92864b13-c84a-44da-8511-554c28cef43b" providerId="ADAL" clId="{CC58F5D9-C019-43E3-A942-4BBE8EFE7319}" dt="2023-09-25T05:23:59.756" v="681"/>
        <pc:sldMkLst>
          <pc:docMk/>
          <pc:sldMk cId="1644632957" sldId="266"/>
        </pc:sldMkLst>
        <pc:spChg chg="mod">
          <ac:chgData name="Sulfianda Soeleiman" userId="92864b13-c84a-44da-8511-554c28cef43b" providerId="ADAL" clId="{CC58F5D9-C019-43E3-A942-4BBE8EFE7319}" dt="2023-09-25T05:09:41.013" v="611" actId="114"/>
          <ac:spMkLst>
            <pc:docMk/>
            <pc:sldMk cId="1644632957" sldId="266"/>
            <ac:spMk id="6" creationId="{E767AA29-DBFE-4BC4-0831-49F6877CCE66}"/>
          </ac:spMkLst>
        </pc:spChg>
      </pc:sldChg>
      <pc:sldChg chg="addSp delSp modSp mod">
        <pc:chgData name="Sulfianda Soeleiman" userId="92864b13-c84a-44da-8511-554c28cef43b" providerId="ADAL" clId="{CC58F5D9-C019-43E3-A942-4BBE8EFE7319}" dt="2023-09-25T05:58:01.493" v="711" actId="1076"/>
        <pc:sldMkLst>
          <pc:docMk/>
          <pc:sldMk cId="4285546225" sldId="309"/>
        </pc:sldMkLst>
        <pc:spChg chg="mod">
          <ac:chgData name="Sulfianda Soeleiman" userId="92864b13-c84a-44da-8511-554c28cef43b" providerId="ADAL" clId="{CC58F5D9-C019-43E3-A942-4BBE8EFE7319}" dt="2023-09-25T05:32:12.949" v="709" actId="1076"/>
          <ac:spMkLst>
            <pc:docMk/>
            <pc:sldMk cId="4285546225" sldId="309"/>
            <ac:spMk id="2" creationId="{1B836C4D-803F-7D9D-4524-FC6A28B57E7F}"/>
          </ac:spMkLst>
        </pc:spChg>
        <pc:spChg chg="mod">
          <ac:chgData name="Sulfianda Soeleiman" userId="92864b13-c84a-44da-8511-554c28cef43b" providerId="ADAL" clId="{CC58F5D9-C019-43E3-A942-4BBE8EFE7319}" dt="2023-09-25T03:52:18.763" v="148" actId="14100"/>
          <ac:spMkLst>
            <pc:docMk/>
            <pc:sldMk cId="4285546225" sldId="309"/>
            <ac:spMk id="3" creationId="{F606ACB8-C440-4614-BA17-485D6E4E4B81}"/>
          </ac:spMkLst>
        </pc:spChg>
        <pc:picChg chg="del">
          <ac:chgData name="Sulfianda Soeleiman" userId="92864b13-c84a-44da-8511-554c28cef43b" providerId="ADAL" clId="{CC58F5D9-C019-43E3-A942-4BBE8EFE7319}" dt="2023-09-25T03:39:32.945" v="1" actId="478"/>
          <ac:picMkLst>
            <pc:docMk/>
            <pc:sldMk cId="4285546225" sldId="309"/>
            <ac:picMk id="5" creationId="{A869100B-2D4F-19B1-E4DB-8AB8B9B5C5E4}"/>
          </ac:picMkLst>
        </pc:picChg>
        <pc:picChg chg="del">
          <ac:chgData name="Sulfianda Soeleiman" userId="92864b13-c84a-44da-8511-554c28cef43b" providerId="ADAL" clId="{CC58F5D9-C019-43E3-A942-4BBE8EFE7319}" dt="2023-09-25T03:39:29.242" v="0" actId="478"/>
          <ac:picMkLst>
            <pc:docMk/>
            <pc:sldMk cId="4285546225" sldId="309"/>
            <ac:picMk id="6" creationId="{C3463400-832D-BB40-2F9C-ED9D72F80900}"/>
          </ac:picMkLst>
        </pc:picChg>
        <pc:picChg chg="mod">
          <ac:chgData name="Sulfianda Soeleiman" userId="92864b13-c84a-44da-8511-554c28cef43b" providerId="ADAL" clId="{CC58F5D9-C019-43E3-A942-4BBE8EFE7319}" dt="2023-09-25T04:46:19.195" v="561" actId="1035"/>
          <ac:picMkLst>
            <pc:docMk/>
            <pc:sldMk cId="4285546225" sldId="309"/>
            <ac:picMk id="8" creationId="{3499BAC4-E516-C570-02E0-8116054DFE21}"/>
          </ac:picMkLst>
        </pc:picChg>
        <pc:picChg chg="add del mod">
          <ac:chgData name="Sulfianda Soeleiman" userId="92864b13-c84a-44da-8511-554c28cef43b" providerId="ADAL" clId="{CC58F5D9-C019-43E3-A942-4BBE8EFE7319}" dt="2023-09-25T03:50:01.928" v="135" actId="478"/>
          <ac:picMkLst>
            <pc:docMk/>
            <pc:sldMk cId="4285546225" sldId="309"/>
            <ac:picMk id="9" creationId="{A77986F0-A771-E66B-A797-B523BFD547F4}"/>
          </ac:picMkLst>
        </pc:picChg>
        <pc:picChg chg="mod">
          <ac:chgData name="Sulfianda Soeleiman" userId="92864b13-c84a-44da-8511-554c28cef43b" providerId="ADAL" clId="{CC58F5D9-C019-43E3-A942-4BBE8EFE7319}" dt="2023-09-25T05:58:01.493" v="711" actId="1076"/>
          <ac:picMkLst>
            <pc:docMk/>
            <pc:sldMk cId="4285546225" sldId="309"/>
            <ac:picMk id="10" creationId="{AD856E95-1BD3-B5D0-04B2-16CB7F1A7012}"/>
          </ac:picMkLst>
        </pc:picChg>
        <pc:picChg chg="add mod">
          <ac:chgData name="Sulfianda Soeleiman" userId="92864b13-c84a-44da-8511-554c28cef43b" providerId="ADAL" clId="{CC58F5D9-C019-43E3-A942-4BBE8EFE7319}" dt="2023-09-25T04:46:14.389" v="548" actId="1036"/>
          <ac:picMkLst>
            <pc:docMk/>
            <pc:sldMk cId="4285546225" sldId="309"/>
            <ac:picMk id="11" creationId="{3852D9C5-6E5F-5A00-DB70-7B421B034C90}"/>
          </ac:picMkLst>
        </pc:picChg>
        <pc:picChg chg="del mod">
          <ac:chgData name="Sulfianda Soeleiman" userId="92864b13-c84a-44da-8511-554c28cef43b" providerId="ADAL" clId="{CC58F5D9-C019-43E3-A942-4BBE8EFE7319}" dt="2023-09-25T03:39:37.410" v="3" actId="478"/>
          <ac:picMkLst>
            <pc:docMk/>
            <pc:sldMk cId="4285546225" sldId="309"/>
            <ac:picMk id="1026" creationId="{8FC40B10-2224-0F22-12A7-AD1C19F64218}"/>
          </ac:picMkLst>
        </pc:picChg>
      </pc:sldChg>
      <pc:sldChg chg="modSp mod">
        <pc:chgData name="Sulfianda Soeleiman" userId="92864b13-c84a-44da-8511-554c28cef43b" providerId="ADAL" clId="{CC58F5D9-C019-43E3-A942-4BBE8EFE7319}" dt="2023-09-25T05:16:26.346" v="673" actId="6549"/>
        <pc:sldMkLst>
          <pc:docMk/>
          <pc:sldMk cId="2334270375" sldId="314"/>
        </pc:sldMkLst>
        <pc:graphicFrameChg chg="modGraphic">
          <ac:chgData name="Sulfianda Soeleiman" userId="92864b13-c84a-44da-8511-554c28cef43b" providerId="ADAL" clId="{CC58F5D9-C019-43E3-A942-4BBE8EFE7319}" dt="2023-09-25T05:16:26.346" v="673" actId="6549"/>
          <ac:graphicFrameMkLst>
            <pc:docMk/>
            <pc:sldMk cId="2334270375" sldId="314"/>
            <ac:graphicFrameMk id="5" creationId="{F41C0223-5603-A64D-5368-176F355876FE}"/>
          </ac:graphicFrameMkLst>
        </pc:graphicFrameChg>
      </pc:sldChg>
      <pc:sldChg chg="modSp modAnim">
        <pc:chgData name="Sulfianda Soeleiman" userId="92864b13-c84a-44da-8511-554c28cef43b" providerId="ADAL" clId="{CC58F5D9-C019-43E3-A942-4BBE8EFE7319}" dt="2023-09-25T05:25:19.916" v="690" actId="114"/>
        <pc:sldMkLst>
          <pc:docMk/>
          <pc:sldMk cId="412695152" sldId="315"/>
        </pc:sldMkLst>
        <pc:spChg chg="mod">
          <ac:chgData name="Sulfianda Soeleiman" userId="92864b13-c84a-44da-8511-554c28cef43b" providerId="ADAL" clId="{CC58F5D9-C019-43E3-A942-4BBE8EFE7319}" dt="2023-09-25T05:25:19.916" v="690" actId="114"/>
          <ac:spMkLst>
            <pc:docMk/>
            <pc:sldMk cId="412695152" sldId="315"/>
            <ac:spMk id="2" creationId="{625AE796-AB41-BE1B-0F8A-90A72A792372}"/>
          </ac:spMkLst>
        </pc:spChg>
      </pc:sldChg>
      <pc:sldChg chg="modSp modAnim">
        <pc:chgData name="Sulfianda Soeleiman" userId="92864b13-c84a-44da-8511-554c28cef43b" providerId="ADAL" clId="{CC58F5D9-C019-43E3-A942-4BBE8EFE7319}" dt="2023-09-25T05:25:26.272" v="692" actId="114"/>
        <pc:sldMkLst>
          <pc:docMk/>
          <pc:sldMk cId="938255580" sldId="316"/>
        </pc:sldMkLst>
        <pc:spChg chg="mod">
          <ac:chgData name="Sulfianda Soeleiman" userId="92864b13-c84a-44da-8511-554c28cef43b" providerId="ADAL" clId="{CC58F5D9-C019-43E3-A942-4BBE8EFE7319}" dt="2023-09-25T05:25:26.272" v="692" actId="114"/>
          <ac:spMkLst>
            <pc:docMk/>
            <pc:sldMk cId="938255580" sldId="316"/>
            <ac:spMk id="5" creationId="{FAC182A2-4DBF-EDC2-792D-94F3DF2CD308}"/>
          </ac:spMkLst>
        </pc:spChg>
      </pc:sldChg>
      <pc:sldChg chg="addSp delSp modSp mod modAnim">
        <pc:chgData name="Sulfianda Soeleiman" userId="92864b13-c84a-44da-8511-554c28cef43b" providerId="ADAL" clId="{CC58F5D9-C019-43E3-A942-4BBE8EFE7319}" dt="2023-09-25T05:23:35.361" v="679"/>
        <pc:sldMkLst>
          <pc:docMk/>
          <pc:sldMk cId="158614993" sldId="317"/>
        </pc:sldMkLst>
        <pc:spChg chg="mod">
          <ac:chgData name="Sulfianda Soeleiman" userId="92864b13-c84a-44da-8511-554c28cef43b" providerId="ADAL" clId="{CC58F5D9-C019-43E3-A942-4BBE8EFE7319}" dt="2023-09-25T05:09:33.560" v="609" actId="114"/>
          <ac:spMkLst>
            <pc:docMk/>
            <pc:sldMk cId="158614993" sldId="317"/>
            <ac:spMk id="13" creationId="{34F16678-03E8-D1D3-7F9A-8119CBD0B6C3}"/>
          </ac:spMkLst>
        </pc:spChg>
        <pc:graphicFrameChg chg="modGraphic">
          <ac:chgData name="Sulfianda Soeleiman" userId="92864b13-c84a-44da-8511-554c28cef43b" providerId="ADAL" clId="{CC58F5D9-C019-43E3-A942-4BBE8EFE7319}" dt="2023-09-25T05:09:13.796" v="607" actId="14734"/>
          <ac:graphicFrameMkLst>
            <pc:docMk/>
            <pc:sldMk cId="158614993" sldId="317"/>
            <ac:graphicFrameMk id="14" creationId="{3CBE1178-679F-E620-0A22-49D448AFD5D3}"/>
          </ac:graphicFrameMkLst>
        </pc:graphicFrameChg>
        <pc:picChg chg="add del">
          <ac:chgData name="Sulfianda Soeleiman" userId="92864b13-c84a-44da-8511-554c28cef43b" providerId="ADAL" clId="{CC58F5D9-C019-43E3-A942-4BBE8EFE7319}" dt="2023-09-25T04:44:41.509" v="361" actId="478"/>
          <ac:picMkLst>
            <pc:docMk/>
            <pc:sldMk cId="158614993" sldId="317"/>
            <ac:picMk id="2" creationId="{F445EDCB-8537-33E8-5F68-742E39FA90B7}"/>
          </ac:picMkLst>
        </pc:picChg>
      </pc:sldChg>
      <pc:sldChg chg="modAnim">
        <pc:chgData name="Sulfianda Soeleiman" userId="92864b13-c84a-44da-8511-554c28cef43b" providerId="ADAL" clId="{CC58F5D9-C019-43E3-A942-4BBE8EFE7319}" dt="2023-09-25T05:26:19.465" v="700"/>
        <pc:sldMkLst>
          <pc:docMk/>
          <pc:sldMk cId="3679801932" sldId="318"/>
        </pc:sldMkLst>
      </pc:sldChg>
      <pc:sldChg chg="modSp mod modAnim">
        <pc:chgData name="Sulfianda Soeleiman" userId="92864b13-c84a-44da-8511-554c28cef43b" providerId="ADAL" clId="{CC58F5D9-C019-43E3-A942-4BBE8EFE7319}" dt="2023-09-25T05:27:23.583" v="704"/>
        <pc:sldMkLst>
          <pc:docMk/>
          <pc:sldMk cId="4150538866" sldId="319"/>
        </pc:sldMkLst>
        <pc:spChg chg="mod">
          <ac:chgData name="Sulfianda Soeleiman" userId="92864b13-c84a-44da-8511-554c28cef43b" providerId="ADAL" clId="{CC58F5D9-C019-43E3-A942-4BBE8EFE7319}" dt="2023-09-25T05:12:43.066" v="615" actId="114"/>
          <ac:spMkLst>
            <pc:docMk/>
            <pc:sldMk cId="4150538866" sldId="319"/>
            <ac:spMk id="9" creationId="{3CEC93C3-0776-CF10-1807-5A5EF1049C06}"/>
          </ac:spMkLst>
        </pc:spChg>
      </pc:sldChg>
      <pc:sldChg chg="addSp delSp modSp mod modTransition modAnim">
        <pc:chgData name="Sulfianda Soeleiman" userId="92864b13-c84a-44da-8511-554c28cef43b" providerId="ADAL" clId="{CC58F5D9-C019-43E3-A942-4BBE8EFE7319}" dt="2023-09-25T05:21:22.561" v="676"/>
        <pc:sldMkLst>
          <pc:docMk/>
          <pc:sldMk cId="836685544" sldId="322"/>
        </pc:sldMkLst>
        <pc:spChg chg="mod ord">
          <ac:chgData name="Sulfianda Soeleiman" userId="92864b13-c84a-44da-8511-554c28cef43b" providerId="ADAL" clId="{CC58F5D9-C019-43E3-A942-4BBE8EFE7319}" dt="2023-09-25T04:31:58.334" v="290" actId="115"/>
          <ac:spMkLst>
            <pc:docMk/>
            <pc:sldMk cId="836685544" sldId="322"/>
            <ac:spMk id="3" creationId="{705EB25C-525C-174F-A85E-7CA2E3EB1215}"/>
          </ac:spMkLst>
        </pc:spChg>
        <pc:picChg chg="del">
          <ac:chgData name="Sulfianda Soeleiman" userId="92864b13-c84a-44da-8511-554c28cef43b" providerId="ADAL" clId="{CC58F5D9-C019-43E3-A942-4BBE8EFE7319}" dt="2023-09-25T04:02:30.934" v="215" actId="478"/>
          <ac:picMkLst>
            <pc:docMk/>
            <pc:sldMk cId="836685544" sldId="322"/>
            <ac:picMk id="2" creationId="{EAB165FF-A42D-6509-4014-13DA6DF7368E}"/>
          </ac:picMkLst>
        </pc:picChg>
        <pc:picChg chg="mod">
          <ac:chgData name="Sulfianda Soeleiman" userId="92864b13-c84a-44da-8511-554c28cef43b" providerId="ADAL" clId="{CC58F5D9-C019-43E3-A942-4BBE8EFE7319}" dt="2023-09-25T04:46:58.810" v="564" actId="1076"/>
          <ac:picMkLst>
            <pc:docMk/>
            <pc:sldMk cId="836685544" sldId="322"/>
            <ac:picMk id="4" creationId="{76B53C9E-9773-7099-94A5-0E217FB9D724}"/>
          </ac:picMkLst>
        </pc:picChg>
        <pc:picChg chg="add mod">
          <ac:chgData name="Sulfianda Soeleiman" userId="92864b13-c84a-44da-8511-554c28cef43b" providerId="ADAL" clId="{CC58F5D9-C019-43E3-A942-4BBE8EFE7319}" dt="2023-09-25T04:47:03.651" v="565" actId="1076"/>
          <ac:picMkLst>
            <pc:docMk/>
            <pc:sldMk cId="836685544" sldId="322"/>
            <ac:picMk id="6" creationId="{06046B49-7BCD-E575-F44F-E646994C5DC5}"/>
          </ac:picMkLst>
        </pc:picChg>
        <pc:picChg chg="mod ord">
          <ac:chgData name="Sulfianda Soeleiman" userId="92864b13-c84a-44da-8511-554c28cef43b" providerId="ADAL" clId="{CC58F5D9-C019-43E3-A942-4BBE8EFE7319}" dt="2023-09-25T04:31:01.578" v="287" actId="14100"/>
          <ac:picMkLst>
            <pc:docMk/>
            <pc:sldMk cId="836685544" sldId="322"/>
            <ac:picMk id="8" creationId="{681A4571-AFD7-EE98-F3E0-9D187DBB4B74}"/>
          </ac:picMkLst>
        </pc:picChg>
      </pc:sldChg>
      <pc:sldChg chg="modSp mod">
        <pc:chgData name="Sulfianda Soeleiman" userId="92864b13-c84a-44da-8511-554c28cef43b" providerId="ADAL" clId="{CC58F5D9-C019-43E3-A942-4BBE8EFE7319}" dt="2023-09-25T03:51:27.745" v="143" actId="114"/>
        <pc:sldMkLst>
          <pc:docMk/>
          <pc:sldMk cId="3039545990" sldId="323"/>
        </pc:sldMkLst>
        <pc:spChg chg="mod">
          <ac:chgData name="Sulfianda Soeleiman" userId="92864b13-c84a-44da-8511-554c28cef43b" providerId="ADAL" clId="{CC58F5D9-C019-43E3-A942-4BBE8EFE7319}" dt="2023-09-25T03:51:18.861" v="141" actId="114"/>
          <ac:spMkLst>
            <pc:docMk/>
            <pc:sldMk cId="3039545990" sldId="323"/>
            <ac:spMk id="6" creationId="{ECAFCD82-1933-DD6C-97ED-94FA96442066}"/>
          </ac:spMkLst>
        </pc:spChg>
        <pc:spChg chg="mod">
          <ac:chgData name="Sulfianda Soeleiman" userId="92864b13-c84a-44da-8511-554c28cef43b" providerId="ADAL" clId="{CC58F5D9-C019-43E3-A942-4BBE8EFE7319}" dt="2023-09-25T03:51:27.745" v="143" actId="114"/>
          <ac:spMkLst>
            <pc:docMk/>
            <pc:sldMk cId="3039545990" sldId="323"/>
            <ac:spMk id="9" creationId="{F48DDDA0-46BC-D27B-E27A-9812BE590677}"/>
          </ac:spMkLst>
        </pc:spChg>
      </pc:sldChg>
      <pc:sldChg chg="modAnim">
        <pc:chgData name="Sulfianda Soeleiman" userId="92864b13-c84a-44da-8511-554c28cef43b" providerId="ADAL" clId="{CC58F5D9-C019-43E3-A942-4BBE8EFE7319}" dt="2023-09-25T05:26:11.643" v="698"/>
        <pc:sldMkLst>
          <pc:docMk/>
          <pc:sldMk cId="1372215158" sldId="324"/>
        </pc:sldMkLst>
      </pc:sldChg>
      <pc:sldChg chg="modSp mod modAnim">
        <pc:chgData name="Sulfianda Soeleiman" userId="92864b13-c84a-44da-8511-554c28cef43b" providerId="ADAL" clId="{CC58F5D9-C019-43E3-A942-4BBE8EFE7319}" dt="2023-09-25T05:25:46.684" v="696"/>
        <pc:sldMkLst>
          <pc:docMk/>
          <pc:sldMk cId="1646692848" sldId="325"/>
        </pc:sldMkLst>
        <pc:spChg chg="mod">
          <ac:chgData name="Sulfianda Soeleiman" userId="92864b13-c84a-44da-8511-554c28cef43b" providerId="ADAL" clId="{CC58F5D9-C019-43E3-A942-4BBE8EFE7319}" dt="2023-09-25T05:25:35.090" v="694" actId="114"/>
          <ac:spMkLst>
            <pc:docMk/>
            <pc:sldMk cId="1646692848" sldId="325"/>
            <ac:spMk id="10" creationId="{7052D612-2EE1-8770-E943-61CAC230EBFC}"/>
          </ac:spMkLst>
        </pc:spChg>
      </pc:sldChg>
      <pc:sldChg chg="addSp delSp modSp mod modAnim">
        <pc:chgData name="Sulfianda Soeleiman" userId="92864b13-c84a-44da-8511-554c28cef43b" providerId="ADAL" clId="{CC58F5D9-C019-43E3-A942-4BBE8EFE7319}" dt="2023-09-25T07:30:30.558" v="712" actId="6549"/>
        <pc:sldMkLst>
          <pc:docMk/>
          <pc:sldMk cId="3799059047" sldId="327"/>
        </pc:sldMkLst>
        <pc:spChg chg="mod">
          <ac:chgData name="Sulfianda Soeleiman" userId="92864b13-c84a-44da-8511-554c28cef43b" providerId="ADAL" clId="{CC58F5D9-C019-43E3-A942-4BBE8EFE7319}" dt="2023-09-25T04:29:16.970" v="279" actId="1076"/>
          <ac:spMkLst>
            <pc:docMk/>
            <pc:sldMk cId="3799059047" sldId="327"/>
            <ac:spMk id="2" creationId="{A65E4A15-5810-5E8C-2588-702D81E162F9}"/>
          </ac:spMkLst>
        </pc:spChg>
        <pc:spChg chg="mod">
          <ac:chgData name="Sulfianda Soeleiman" userId="92864b13-c84a-44da-8511-554c28cef43b" providerId="ADAL" clId="{CC58F5D9-C019-43E3-A942-4BBE8EFE7319}" dt="2023-09-25T07:30:30.558" v="712" actId="6549"/>
          <ac:spMkLst>
            <pc:docMk/>
            <pc:sldMk cId="3799059047" sldId="327"/>
            <ac:spMk id="3" creationId="{705EB25C-525C-174F-A85E-7CA2E3EB1215}"/>
          </ac:spMkLst>
        </pc:spChg>
        <pc:spChg chg="del mod">
          <ac:chgData name="Sulfianda Soeleiman" userId="92864b13-c84a-44da-8511-554c28cef43b" providerId="ADAL" clId="{CC58F5D9-C019-43E3-A942-4BBE8EFE7319}" dt="2023-09-25T04:28:56.801" v="272" actId="478"/>
          <ac:spMkLst>
            <pc:docMk/>
            <pc:sldMk cId="3799059047" sldId="327"/>
            <ac:spMk id="4" creationId="{4BE0A868-0ECE-79CF-EDCA-BA26AED4D33F}"/>
          </ac:spMkLst>
        </pc:spChg>
        <pc:spChg chg="del mod">
          <ac:chgData name="Sulfianda Soeleiman" userId="92864b13-c84a-44da-8511-554c28cef43b" providerId="ADAL" clId="{CC58F5D9-C019-43E3-A942-4BBE8EFE7319}" dt="2023-09-25T04:29:01.057" v="274" actId="478"/>
          <ac:spMkLst>
            <pc:docMk/>
            <pc:sldMk cId="3799059047" sldId="327"/>
            <ac:spMk id="8" creationId="{8E33BBB4-6699-E6AB-CD47-7C333FF5940E}"/>
          </ac:spMkLst>
        </pc:spChg>
        <pc:picChg chg="del">
          <ac:chgData name="Sulfianda Soeleiman" userId="92864b13-c84a-44da-8511-554c28cef43b" providerId="ADAL" clId="{CC58F5D9-C019-43E3-A942-4BBE8EFE7319}" dt="2023-09-25T04:28:53.450" v="270" actId="478"/>
          <ac:picMkLst>
            <pc:docMk/>
            <pc:sldMk cId="3799059047" sldId="327"/>
            <ac:picMk id="5" creationId="{AFB6A4FC-A2D0-83A0-8DA6-0C6B63E04BD9}"/>
          </ac:picMkLst>
        </pc:picChg>
        <pc:picChg chg="mod">
          <ac:chgData name="Sulfianda Soeleiman" userId="92864b13-c84a-44da-8511-554c28cef43b" providerId="ADAL" clId="{CC58F5D9-C019-43E3-A942-4BBE8EFE7319}" dt="2023-09-25T04:47:34.777" v="568" actId="1076"/>
          <ac:picMkLst>
            <pc:docMk/>
            <pc:sldMk cId="3799059047" sldId="327"/>
            <ac:picMk id="6" creationId="{E0D63C51-EB50-67E7-04E8-40D356E6A734}"/>
          </ac:picMkLst>
        </pc:picChg>
        <pc:picChg chg="add mod">
          <ac:chgData name="Sulfianda Soeleiman" userId="92864b13-c84a-44da-8511-554c28cef43b" providerId="ADAL" clId="{CC58F5D9-C019-43E3-A942-4BBE8EFE7319}" dt="2023-09-25T04:47:39.283" v="569" actId="1076"/>
          <ac:picMkLst>
            <pc:docMk/>
            <pc:sldMk cId="3799059047" sldId="327"/>
            <ac:picMk id="9" creationId="{1EC4F3C7-9494-18FD-2D91-FD938997DA4D}"/>
          </ac:picMkLst>
        </pc:picChg>
      </pc:sldChg>
      <pc:sldChg chg="modSp mod modAnim">
        <pc:chgData name="Sulfianda Soeleiman" userId="92864b13-c84a-44da-8511-554c28cef43b" providerId="ADAL" clId="{CC58F5D9-C019-43E3-A942-4BBE8EFE7319}" dt="2023-09-25T05:26:35.183" v="702"/>
        <pc:sldMkLst>
          <pc:docMk/>
          <pc:sldMk cId="2851572440" sldId="328"/>
        </pc:sldMkLst>
        <pc:spChg chg="mod">
          <ac:chgData name="Sulfianda Soeleiman" userId="92864b13-c84a-44da-8511-554c28cef43b" providerId="ADAL" clId="{CC58F5D9-C019-43E3-A942-4BBE8EFE7319}" dt="2023-09-25T05:12:36.857" v="613" actId="114"/>
          <ac:spMkLst>
            <pc:docMk/>
            <pc:sldMk cId="2851572440" sldId="328"/>
            <ac:spMk id="9" creationId="{8F56982D-4835-3945-AC23-6D736FEFDD6A}"/>
          </ac:spMkLst>
        </pc:spChg>
      </pc:sldChg>
      <pc:sldChg chg="modSp mod modAnim">
        <pc:chgData name="Sulfianda Soeleiman" userId="92864b13-c84a-44da-8511-554c28cef43b" providerId="ADAL" clId="{CC58F5D9-C019-43E3-A942-4BBE8EFE7319}" dt="2023-09-25T05:27:35.570" v="706"/>
        <pc:sldMkLst>
          <pc:docMk/>
          <pc:sldMk cId="1551671749" sldId="329"/>
        </pc:sldMkLst>
        <pc:spChg chg="mod">
          <ac:chgData name="Sulfianda Soeleiman" userId="92864b13-c84a-44da-8511-554c28cef43b" providerId="ADAL" clId="{CC58F5D9-C019-43E3-A942-4BBE8EFE7319}" dt="2023-09-25T05:15:02.831" v="631" actId="6549"/>
          <ac:spMkLst>
            <pc:docMk/>
            <pc:sldMk cId="1551671749" sldId="329"/>
            <ac:spMk id="3" creationId="{705EB25C-525C-174F-A85E-7CA2E3EB1215}"/>
          </ac:spMkLst>
        </pc:spChg>
        <pc:picChg chg="mod">
          <ac:chgData name="Sulfianda Soeleiman" userId="92864b13-c84a-44da-8511-554c28cef43b" providerId="ADAL" clId="{CC58F5D9-C019-43E3-A942-4BBE8EFE7319}" dt="2023-09-25T05:13:39.444" v="619" actId="1076"/>
          <ac:picMkLst>
            <pc:docMk/>
            <pc:sldMk cId="1551671749" sldId="329"/>
            <ac:picMk id="2" creationId="{C833122F-9C59-A710-F7D9-8286B82B32BE}"/>
          </ac:picMkLst>
        </pc:picChg>
        <pc:picChg chg="mod">
          <ac:chgData name="Sulfianda Soeleiman" userId="92864b13-c84a-44da-8511-554c28cef43b" providerId="ADAL" clId="{CC58F5D9-C019-43E3-A942-4BBE8EFE7319}" dt="2023-09-25T05:14:34.171" v="627" actId="1076"/>
          <ac:picMkLst>
            <pc:docMk/>
            <pc:sldMk cId="1551671749" sldId="329"/>
            <ac:picMk id="6" creationId="{7F740BFD-739F-C408-1267-368BACEDC5F7}"/>
          </ac:picMkLst>
        </pc:picChg>
        <pc:picChg chg="mod">
          <ac:chgData name="Sulfianda Soeleiman" userId="92864b13-c84a-44da-8511-554c28cef43b" providerId="ADAL" clId="{CC58F5D9-C019-43E3-A942-4BBE8EFE7319}" dt="2023-09-25T05:14:41.540" v="628" actId="1076"/>
          <ac:picMkLst>
            <pc:docMk/>
            <pc:sldMk cId="1551671749" sldId="329"/>
            <ac:picMk id="9" creationId="{24E2BC0E-8522-DECB-01CB-9CF1FE3BD140}"/>
          </ac:picMkLst>
        </pc:picChg>
      </pc:sldChg>
      <pc:sldChg chg="del">
        <pc:chgData name="Sulfianda Soeleiman" userId="92864b13-c84a-44da-8511-554c28cef43b" providerId="ADAL" clId="{CC58F5D9-C019-43E3-A942-4BBE8EFE7319}" dt="2023-09-25T05:19:35.826" v="674" actId="47"/>
        <pc:sldMkLst>
          <pc:docMk/>
          <pc:sldMk cId="2542482325" sldId="330"/>
        </pc:sldMkLst>
      </pc:sldChg>
      <pc:sldChg chg="del">
        <pc:chgData name="Sulfianda Soeleiman" userId="92864b13-c84a-44da-8511-554c28cef43b" providerId="ADAL" clId="{CC58F5D9-C019-43E3-A942-4BBE8EFE7319}" dt="2023-09-25T05:19:35.826" v="674" actId="47"/>
        <pc:sldMkLst>
          <pc:docMk/>
          <pc:sldMk cId="52346755" sldId="603"/>
        </pc:sldMkLst>
      </pc:sldChg>
      <pc:sldChg chg="del">
        <pc:chgData name="Sulfianda Soeleiman" userId="92864b13-c84a-44da-8511-554c28cef43b" providerId="ADAL" clId="{CC58F5D9-C019-43E3-A942-4BBE8EFE7319}" dt="2023-09-25T05:19:35.826" v="674" actId="47"/>
        <pc:sldMkLst>
          <pc:docMk/>
          <pc:sldMk cId="1506867634" sldId="604"/>
        </pc:sldMkLst>
      </pc:sldChg>
      <pc:sldChg chg="del">
        <pc:chgData name="Sulfianda Soeleiman" userId="92864b13-c84a-44da-8511-554c28cef43b" providerId="ADAL" clId="{CC58F5D9-C019-43E3-A942-4BBE8EFE7319}" dt="2023-09-25T05:19:35.826" v="674" actId="47"/>
        <pc:sldMkLst>
          <pc:docMk/>
          <pc:sldMk cId="671260292" sldId="745"/>
        </pc:sldMkLst>
      </pc:sldChg>
      <pc:sldChg chg="del">
        <pc:chgData name="Sulfianda Soeleiman" userId="92864b13-c84a-44da-8511-554c28cef43b" providerId="ADAL" clId="{CC58F5D9-C019-43E3-A942-4BBE8EFE7319}" dt="2023-09-25T05:19:35.826" v="674" actId="47"/>
        <pc:sldMkLst>
          <pc:docMk/>
          <pc:sldMk cId="1238565128" sldId="746"/>
        </pc:sldMkLst>
      </pc:sldChg>
      <pc:sldChg chg="del">
        <pc:chgData name="Sulfianda Soeleiman" userId="92864b13-c84a-44da-8511-554c28cef43b" providerId="ADAL" clId="{CC58F5D9-C019-43E3-A942-4BBE8EFE7319}" dt="2023-09-25T05:19:35.826" v="674" actId="47"/>
        <pc:sldMkLst>
          <pc:docMk/>
          <pc:sldMk cId="741307415" sldId="747"/>
        </pc:sldMkLst>
      </pc:sldChg>
      <pc:sldChg chg="del">
        <pc:chgData name="Sulfianda Soeleiman" userId="92864b13-c84a-44da-8511-554c28cef43b" providerId="ADAL" clId="{CC58F5D9-C019-43E3-A942-4BBE8EFE7319}" dt="2023-09-25T05:19:35.826" v="674" actId="47"/>
        <pc:sldMkLst>
          <pc:docMk/>
          <pc:sldMk cId="1381737894" sldId="748"/>
        </pc:sldMkLst>
      </pc:sldChg>
      <pc:sldChg chg="addSp delSp modSp add mod modTransition modAnim">
        <pc:chgData name="Sulfianda Soeleiman" userId="92864b13-c84a-44da-8511-554c28cef43b" providerId="ADAL" clId="{CC58F5D9-C019-43E3-A942-4BBE8EFE7319}" dt="2023-09-25T04:45:39.873" v="497" actId="114"/>
        <pc:sldMkLst>
          <pc:docMk/>
          <pc:sldMk cId="1373488183" sldId="749"/>
        </pc:sldMkLst>
        <pc:spChg chg="del">
          <ac:chgData name="Sulfianda Soeleiman" userId="92864b13-c84a-44da-8511-554c28cef43b" providerId="ADAL" clId="{CC58F5D9-C019-43E3-A942-4BBE8EFE7319}" dt="2023-09-25T04:33:48.921" v="304" actId="478"/>
          <ac:spMkLst>
            <pc:docMk/>
            <pc:sldMk cId="1373488183" sldId="749"/>
            <ac:spMk id="2" creationId="{A65E4A15-5810-5E8C-2588-702D81E162F9}"/>
          </ac:spMkLst>
        </pc:spChg>
        <pc:spChg chg="del">
          <ac:chgData name="Sulfianda Soeleiman" userId="92864b13-c84a-44da-8511-554c28cef43b" providerId="ADAL" clId="{CC58F5D9-C019-43E3-A942-4BBE8EFE7319}" dt="2023-09-25T04:32:42.202" v="291" actId="478"/>
          <ac:spMkLst>
            <pc:docMk/>
            <pc:sldMk cId="1373488183" sldId="749"/>
            <ac:spMk id="3" creationId="{705EB25C-525C-174F-A85E-7CA2E3EB1215}"/>
          </ac:spMkLst>
        </pc:spChg>
        <pc:spChg chg="mod">
          <ac:chgData name="Sulfianda Soeleiman" userId="92864b13-c84a-44da-8511-554c28cef43b" providerId="ADAL" clId="{CC58F5D9-C019-43E3-A942-4BBE8EFE7319}" dt="2023-09-25T04:35:44.435" v="340" actId="6549"/>
          <ac:spMkLst>
            <pc:docMk/>
            <pc:sldMk cId="1373488183" sldId="749"/>
            <ac:spMk id="4" creationId="{4BE0A868-0ECE-79CF-EDCA-BA26AED4D33F}"/>
          </ac:spMkLst>
        </pc:spChg>
        <pc:spChg chg="mod">
          <ac:chgData name="Sulfianda Soeleiman" userId="92864b13-c84a-44da-8511-554c28cef43b" providerId="ADAL" clId="{CC58F5D9-C019-43E3-A942-4BBE8EFE7319}" dt="2023-09-25T04:45:39.873" v="497" actId="114"/>
          <ac:spMkLst>
            <pc:docMk/>
            <pc:sldMk cId="1373488183" sldId="749"/>
            <ac:spMk id="8" creationId="{8E33BBB4-6699-E6AB-CD47-7C333FF5940E}"/>
          </ac:spMkLst>
        </pc:spChg>
        <pc:picChg chg="del">
          <ac:chgData name="Sulfianda Soeleiman" userId="92864b13-c84a-44da-8511-554c28cef43b" providerId="ADAL" clId="{CC58F5D9-C019-43E3-A942-4BBE8EFE7319}" dt="2023-09-25T04:32:45.215" v="292" actId="478"/>
          <ac:picMkLst>
            <pc:docMk/>
            <pc:sldMk cId="1373488183" sldId="749"/>
            <ac:picMk id="5" creationId="{AFB6A4FC-A2D0-83A0-8DA6-0C6B63E04BD9}"/>
          </ac:picMkLst>
        </pc:picChg>
        <pc:picChg chg="add mod">
          <ac:chgData name="Sulfianda Soeleiman" userId="92864b13-c84a-44da-8511-554c28cef43b" providerId="ADAL" clId="{CC58F5D9-C019-43E3-A942-4BBE8EFE7319}" dt="2023-09-25T04:45:25.900" v="482" actId="1035"/>
          <ac:picMkLst>
            <pc:docMk/>
            <pc:sldMk cId="1373488183" sldId="749"/>
            <ac:picMk id="9" creationId="{86174FCE-1C95-FE5E-DDF4-67625EB91FAD}"/>
          </ac:picMkLst>
        </pc:picChg>
      </pc:sldChg>
      <pc:sldMasterChg chg="delSldLayout">
        <pc:chgData name="Sulfianda Soeleiman" userId="92864b13-c84a-44da-8511-554c28cef43b" providerId="ADAL" clId="{CC58F5D9-C019-43E3-A942-4BBE8EFE7319}" dt="2023-09-25T05:19:35.826" v="674" actId="47"/>
        <pc:sldMasterMkLst>
          <pc:docMk/>
          <pc:sldMasterMk cId="719800047" sldId="2147483648"/>
        </pc:sldMasterMkLst>
        <pc:sldLayoutChg chg="del">
          <pc:chgData name="Sulfianda Soeleiman" userId="92864b13-c84a-44da-8511-554c28cef43b" providerId="ADAL" clId="{CC58F5D9-C019-43E3-A942-4BBE8EFE7319}" dt="2023-09-25T05:19:35.826" v="674" actId="47"/>
          <pc:sldLayoutMkLst>
            <pc:docMk/>
            <pc:sldMasterMk cId="719800047" sldId="2147483648"/>
            <pc:sldLayoutMk cId="2453175146" sldId="2147483660"/>
          </pc:sldLayoutMkLst>
        </pc:sldLayoutChg>
      </pc:sldMasterChg>
    </pc:docChg>
  </pc:docChgLst>
  <pc:docChgLst>
    <pc:chgData name="Sulfianda Soeleiman" userId="92864b13-c84a-44da-8511-554c28cef43b" providerId="ADAL" clId="{EE3F2FEB-F154-49D3-87B5-8F3787FF6A80}"/>
    <pc:docChg chg="modSld">
      <pc:chgData name="Sulfianda Soeleiman" userId="92864b13-c84a-44da-8511-554c28cef43b" providerId="ADAL" clId="{EE3F2FEB-F154-49D3-87B5-8F3787FF6A80}" dt="2023-10-11T22:22:05.930" v="4" actId="1076"/>
      <pc:docMkLst>
        <pc:docMk/>
      </pc:docMkLst>
      <pc:sldChg chg="modSp mod">
        <pc:chgData name="Sulfianda Soeleiman" userId="92864b13-c84a-44da-8511-554c28cef43b" providerId="ADAL" clId="{EE3F2FEB-F154-49D3-87B5-8F3787FF6A80}" dt="2023-10-11T22:22:05.930" v="4" actId="1076"/>
        <pc:sldMkLst>
          <pc:docMk/>
          <pc:sldMk cId="2334270375" sldId="314"/>
        </pc:sldMkLst>
        <pc:graphicFrameChg chg="mod modGraphic">
          <ac:chgData name="Sulfianda Soeleiman" userId="92864b13-c84a-44da-8511-554c28cef43b" providerId="ADAL" clId="{EE3F2FEB-F154-49D3-87B5-8F3787FF6A80}" dt="2023-10-11T22:22:05.930" v="4" actId="1076"/>
          <ac:graphicFrameMkLst>
            <pc:docMk/>
            <pc:sldMk cId="2334270375" sldId="314"/>
            <ac:graphicFrameMk id="5" creationId="{F41C0223-5603-A64D-5368-176F355876F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0142"/>
          </a:xfrm>
          <a:prstGeom prst="rect">
            <a:avLst/>
          </a:prstGeom>
        </p:spPr>
        <p:txBody>
          <a:bodyPr vert="horz" lIns="96442" tIns="48221" rIns="96442" bIns="48221" rtlCol="0"/>
          <a:lstStyle>
            <a:lvl1pPr algn="l">
              <a:defRPr sz="1300"/>
            </a:lvl1pPr>
          </a:lstStyle>
          <a:p>
            <a:endParaRPr lang="en-US" dirty="0"/>
          </a:p>
        </p:txBody>
      </p:sp>
      <p:sp>
        <p:nvSpPr>
          <p:cNvPr id="3" name="Date Placeholder 2"/>
          <p:cNvSpPr>
            <a:spLocks noGrp="1"/>
          </p:cNvSpPr>
          <p:nvPr>
            <p:ph type="dt" sz="quarter" idx="1"/>
          </p:nvPr>
        </p:nvSpPr>
        <p:spPr>
          <a:xfrm>
            <a:off x="3894505" y="0"/>
            <a:ext cx="2979367" cy="500142"/>
          </a:xfrm>
          <a:prstGeom prst="rect">
            <a:avLst/>
          </a:prstGeom>
        </p:spPr>
        <p:txBody>
          <a:bodyPr vert="horz" lIns="96442" tIns="48221" rIns="96442" bIns="48221" rtlCol="0"/>
          <a:lstStyle>
            <a:lvl1pPr algn="r">
              <a:defRPr sz="1300"/>
            </a:lvl1pPr>
          </a:lstStyle>
          <a:p>
            <a:fld id="{5E8585B1-BEA1-EF4D-B8F1-E43EE24E5CBD}" type="datetimeFigureOut">
              <a:rPr lang="en-US" smtClean="0"/>
              <a:t>11/7/2023</a:t>
            </a:fld>
            <a:endParaRPr lang="en-US" dirty="0"/>
          </a:p>
        </p:txBody>
      </p:sp>
      <p:sp>
        <p:nvSpPr>
          <p:cNvPr id="4" name="Footer Placeholder 3"/>
          <p:cNvSpPr>
            <a:spLocks noGrp="1"/>
          </p:cNvSpPr>
          <p:nvPr>
            <p:ph type="ftr" sz="quarter" idx="2"/>
          </p:nvPr>
        </p:nvSpPr>
        <p:spPr>
          <a:xfrm>
            <a:off x="0" y="9500960"/>
            <a:ext cx="2979367" cy="500142"/>
          </a:xfrm>
          <a:prstGeom prst="rect">
            <a:avLst/>
          </a:prstGeom>
        </p:spPr>
        <p:txBody>
          <a:bodyPr vert="horz" lIns="96442" tIns="48221" rIns="96442" bIns="4822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94505" y="9500960"/>
            <a:ext cx="2979367" cy="500142"/>
          </a:xfrm>
          <a:prstGeom prst="rect">
            <a:avLst/>
          </a:prstGeom>
        </p:spPr>
        <p:txBody>
          <a:bodyPr vert="horz" lIns="96442" tIns="48221" rIns="96442" bIns="48221" rtlCol="0" anchor="b"/>
          <a:lstStyle>
            <a:lvl1pPr algn="r">
              <a:defRPr sz="1300"/>
            </a:lvl1pPr>
          </a:lstStyle>
          <a:p>
            <a:fld id="{672F498F-7292-5346-9573-FEA4323B013D}" type="slidenum">
              <a:rPr lang="en-US" smtClean="0"/>
              <a:t>‹#›</a:t>
            </a:fld>
            <a:endParaRPr lang="en-US" dirty="0"/>
          </a:p>
        </p:txBody>
      </p:sp>
    </p:spTree>
    <p:extLst>
      <p:ext uri="{BB962C8B-B14F-4D97-AF65-F5344CB8AC3E}">
        <p14:creationId xmlns:p14="http://schemas.microsoft.com/office/powerpoint/2010/main" val="306134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AU"/>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7F81E6FD-6F9E-4D2D-AA05-1CF2263CA1F4}" type="datetimeFigureOut">
              <a:rPr lang="en-AU" smtClean="0"/>
              <a:t>7/11/2023</a:t>
            </a:fld>
            <a:endParaRPr lang="en-AU"/>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AU"/>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AU"/>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6CD3B218-4B12-4176-AE79-A0E2C3A8A366}" type="slidenum">
              <a:rPr lang="en-AU" smtClean="0"/>
              <a:t>‹#›</a:t>
            </a:fld>
            <a:endParaRPr lang="en-AU"/>
          </a:p>
        </p:txBody>
      </p:sp>
    </p:spTree>
    <p:extLst>
      <p:ext uri="{BB962C8B-B14F-4D97-AF65-F5344CB8AC3E}">
        <p14:creationId xmlns:p14="http://schemas.microsoft.com/office/powerpoint/2010/main" val="189382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84FF1-2FD8-4DFB-8EEB-D90362E15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F74ED08-695B-4C67-8FB6-FE32F7B51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AC80E3B-5EC8-445E-8B88-CCB0882012F6}"/>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5" name="Footer Placeholder 4">
            <a:extLst>
              <a:ext uri="{FF2B5EF4-FFF2-40B4-BE49-F238E27FC236}">
                <a16:creationId xmlns:a16="http://schemas.microsoft.com/office/drawing/2014/main" xmlns="" id="{2AC1EFDE-4310-4C94-993E-3A097B62C1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CBD558F-1203-4CE3-A9D6-A2837B89CA05}"/>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96936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43A88-56FE-4E68-A653-51F1119A5F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13A5165-BC10-4E41-BCD7-C523119AC0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E9F356-B615-41E8-8919-A33114F46D11}"/>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5" name="Footer Placeholder 4">
            <a:extLst>
              <a:ext uri="{FF2B5EF4-FFF2-40B4-BE49-F238E27FC236}">
                <a16:creationId xmlns:a16="http://schemas.microsoft.com/office/drawing/2014/main" xmlns="" id="{940AAD48-4019-4572-9C71-A9BCEEA013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B67C990-04F7-4796-8378-1FE49872532F}"/>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303075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E537F6-D701-486D-B37B-1E6332A17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2B57B9A-E87B-4511-8F6B-4DA8255E07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6A5DE2-A83B-435C-BF37-918E8DEF7E60}"/>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5" name="Footer Placeholder 4">
            <a:extLst>
              <a:ext uri="{FF2B5EF4-FFF2-40B4-BE49-F238E27FC236}">
                <a16:creationId xmlns:a16="http://schemas.microsoft.com/office/drawing/2014/main" xmlns="" id="{44767922-2E72-40D0-9021-80CCBFCF0B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ED7AB45-F554-42A9-887D-61DB040D78D4}"/>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299828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CF44F-0142-45E9-8FAA-4449E9551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8CCD86E-90D7-428E-AEBB-2FDD9AA1F4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CA2F66-C834-4921-8C54-EDD70D0F125E}"/>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5" name="Footer Placeholder 4">
            <a:extLst>
              <a:ext uri="{FF2B5EF4-FFF2-40B4-BE49-F238E27FC236}">
                <a16:creationId xmlns:a16="http://schemas.microsoft.com/office/drawing/2014/main" xmlns="" id="{19217B0D-8859-4D97-BF10-17BE7233E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FB289B1-21CD-40E6-A25D-3CCCD3550ACC}"/>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5384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3175E-66AB-4401-82D0-EE77DD109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29688D2-A5AD-4BF0-87FC-D64A515B6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E4F79E8-A1DE-40A2-9BA4-B9F4F08B2D94}"/>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5" name="Footer Placeholder 4">
            <a:extLst>
              <a:ext uri="{FF2B5EF4-FFF2-40B4-BE49-F238E27FC236}">
                <a16:creationId xmlns:a16="http://schemas.microsoft.com/office/drawing/2014/main" xmlns="" id="{A0D30484-EC90-477C-BC24-2E425773CC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EEC2BDB-E3E1-465A-9969-05C7EBCFFCE2}"/>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151291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041AA-363C-4BA7-8F86-1AA240F15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7550C3-E023-41F8-9C6A-5BAF6FAA16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CD77860-A47E-46F3-9ED1-1F853CA573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06866DA-7C74-410D-8A57-0DBC1A2C7E0C}"/>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6" name="Footer Placeholder 5">
            <a:extLst>
              <a:ext uri="{FF2B5EF4-FFF2-40B4-BE49-F238E27FC236}">
                <a16:creationId xmlns:a16="http://schemas.microsoft.com/office/drawing/2014/main" xmlns="" id="{8C0ACA8D-6B1C-4B20-9299-5085A10F81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FDA82DF-5ED7-4B97-8965-06A46E55B77C}"/>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265956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AD8E7-E51A-4DD8-B687-8C40FDDF26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9397E5E-F6DD-4404-BFC8-4C46ED936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837EDC2-531A-4EDF-BB70-0CBCA5615F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3393C1E-AF85-40A4-8C8C-E8B09D1AE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1D66288-C990-4C33-B452-B0943AF3AF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FC84EFB-CCC3-484D-AD72-5C504405044F}"/>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8" name="Footer Placeholder 7">
            <a:extLst>
              <a:ext uri="{FF2B5EF4-FFF2-40B4-BE49-F238E27FC236}">
                <a16:creationId xmlns:a16="http://schemas.microsoft.com/office/drawing/2014/main" xmlns="" id="{AC2C5540-C246-40B6-B9B0-0326DAB596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E2055791-6228-465F-9A15-91AC0A8252C9}"/>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110474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7D72E-27B1-4A3E-9410-41F5650D3D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099E350-FB25-423E-92AA-A581F11CE716}"/>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4" name="Footer Placeholder 3">
            <a:extLst>
              <a:ext uri="{FF2B5EF4-FFF2-40B4-BE49-F238E27FC236}">
                <a16:creationId xmlns:a16="http://schemas.microsoft.com/office/drawing/2014/main" xmlns="" id="{25A35A60-B87D-4A76-B084-1A3B490D7A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79101514-A47B-4192-BCDA-DD9E14150674}"/>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129055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7563FE4-B6AE-4F14-9FCD-341F7E3C29AB}"/>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3" name="Footer Placeholder 2">
            <a:extLst>
              <a:ext uri="{FF2B5EF4-FFF2-40B4-BE49-F238E27FC236}">
                <a16:creationId xmlns:a16="http://schemas.microsoft.com/office/drawing/2014/main" xmlns="" id="{4B8C6788-A510-4D99-AE58-827579B5DA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69C8B48-E6D1-494A-9A48-4C1BF5FB2A2F}"/>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391839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B3952-6BED-413C-A865-8F5F97929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2202399-4345-4959-B720-2E824BD0A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D47E42E-BB1F-4069-9353-B4D495BD0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0E6FC71-11AF-4E02-8356-64BAA5EB06C7}"/>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6" name="Footer Placeholder 5">
            <a:extLst>
              <a:ext uri="{FF2B5EF4-FFF2-40B4-BE49-F238E27FC236}">
                <a16:creationId xmlns:a16="http://schemas.microsoft.com/office/drawing/2014/main" xmlns="" id="{C17A7517-5F3B-41B2-B5F2-594A093902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037B2E7-05C4-49DB-9AE9-2BF47FE8A642}"/>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18648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201E4-645B-4EDE-A2ED-178D13C3F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122D02C-BF52-4DFE-8232-2AC4AB491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CEEE68AD-C252-4E20-B234-6B1151D56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DC1071-4BA6-454F-A0E4-3CD0781449A1}"/>
              </a:ext>
            </a:extLst>
          </p:cNvPr>
          <p:cNvSpPr>
            <a:spLocks noGrp="1"/>
          </p:cNvSpPr>
          <p:nvPr>
            <p:ph type="dt" sz="half" idx="10"/>
          </p:nvPr>
        </p:nvSpPr>
        <p:spPr/>
        <p:txBody>
          <a:bodyPr/>
          <a:lstStyle/>
          <a:p>
            <a:fld id="{79B252A8-6E24-4C4D-8303-CDD26A7918BB}" type="datetimeFigureOut">
              <a:rPr lang="en-US" smtClean="0"/>
              <a:t>11/7/2023</a:t>
            </a:fld>
            <a:endParaRPr lang="en-US" dirty="0"/>
          </a:p>
        </p:txBody>
      </p:sp>
      <p:sp>
        <p:nvSpPr>
          <p:cNvPr id="6" name="Footer Placeholder 5">
            <a:extLst>
              <a:ext uri="{FF2B5EF4-FFF2-40B4-BE49-F238E27FC236}">
                <a16:creationId xmlns:a16="http://schemas.microsoft.com/office/drawing/2014/main" xmlns="" id="{C4D57636-8B7D-4DCA-88B5-6D0A383854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852F1C3-1BD8-4440-8D1D-A3786985F3AE}"/>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302134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722B936-2AF3-4D44-B921-B57959231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9CAA263-CAB5-474B-9E61-B212F566DE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9E36A97-C8F4-4616-8AEF-35723C507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52A8-6E24-4C4D-8303-CDD26A7918BB}" type="datetimeFigureOut">
              <a:rPr lang="en-US" smtClean="0"/>
              <a:t>11/7/2023</a:t>
            </a:fld>
            <a:endParaRPr lang="en-US" dirty="0"/>
          </a:p>
        </p:txBody>
      </p:sp>
      <p:sp>
        <p:nvSpPr>
          <p:cNvPr id="5" name="Footer Placeholder 4">
            <a:extLst>
              <a:ext uri="{FF2B5EF4-FFF2-40B4-BE49-F238E27FC236}">
                <a16:creationId xmlns:a16="http://schemas.microsoft.com/office/drawing/2014/main" xmlns="" id="{D7532071-4C5F-42BB-86D3-E08A71557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8B9662EF-B1BD-4190-B809-FB07B7831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EAAD2-CE9B-4F2D-AFE7-69E9DDEA6102}" type="slidenum">
              <a:rPr lang="en-US" smtClean="0"/>
              <a:t>‹#›</a:t>
            </a:fld>
            <a:endParaRPr lang="en-US" dirty="0"/>
          </a:p>
        </p:txBody>
      </p:sp>
    </p:spTree>
    <p:extLst>
      <p:ext uri="{BB962C8B-B14F-4D97-AF65-F5344CB8AC3E}">
        <p14:creationId xmlns:p14="http://schemas.microsoft.com/office/powerpoint/2010/main" val="71980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cid:ECE09E91-29E2-4594-A287-B94881266C8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cid:ECE09E91-29E2-4594-A287-B94881266C8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cid:ECE09E91-29E2-4594-A287-B94881266C8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MILVMFPS01/var/folders/81/86ddj3cs7hsbk3v42xxpx6rh0000gn/T/com.microsoft.Word/WebArchiveCopyPasteTempFiles/article-environment-war-on-waste-a-new-strategy-to-implement-australias-waste-export-ban.png"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cid:ECE09E91-29E2-4594-A287-B94881266C8E"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cid:ECE09E91-29E2-4594-A287-B94881266C8E"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cid:ECE09E91-29E2-4594-A287-B94881266C8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mailto:michaeld@steel.org.au" TargetMode="External"/><Relationship Id="rId5" Type="http://schemas.openxmlformats.org/officeDocument/2006/relationships/image" Target="../media/image1.jpeg"/><Relationship Id="rId4" Type="http://schemas.openxmlformats.org/officeDocument/2006/relationships/image" Target="cid:ECE09E91-29E2-4594-A287-B94881266C8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ECE09E91-29E2-4594-A287-B94881266C8E"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cid:ECE09E91-29E2-4594-A287-B94881266C8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cid:ECE09E91-29E2-4594-A287-B94881266C8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cid:ECE09E91-29E2-4594-A287-B94881266C8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cid:ECE09E91-29E2-4594-A287-B94881266C8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cid:ECE09E91-29E2-4594-A287-B94881266C8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cid:ECE09E91-29E2-4594-A287-B94881266C8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cid:ECE09E91-29E2-4594-A287-B94881266C8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8073123" y="1826908"/>
            <a:ext cx="3759365" cy="3999124"/>
          </a:xfrm>
        </p:spPr>
        <p:txBody>
          <a:bodyPr>
            <a:noAutofit/>
          </a:bodyPr>
          <a:lstStyle/>
          <a:p>
            <a:r>
              <a:rPr lang="en-AU" sz="3200" b="1" i="1" dirty="0">
                <a:solidFill>
                  <a:schemeClr val="accent6">
                    <a:lumMod val="50000"/>
                  </a:schemeClr>
                </a:solidFill>
              </a:rPr>
              <a:t>Steel </a:t>
            </a:r>
          </a:p>
          <a:p>
            <a:r>
              <a:rPr lang="en-AU" sz="3200" b="1" i="1" dirty="0">
                <a:solidFill>
                  <a:schemeClr val="accent6">
                    <a:lumMod val="50000"/>
                  </a:schemeClr>
                </a:solidFill>
              </a:rPr>
              <a:t>Scrap</a:t>
            </a:r>
          </a:p>
          <a:p>
            <a:r>
              <a:rPr lang="en-AU" sz="3200" b="1" i="1" dirty="0">
                <a:solidFill>
                  <a:schemeClr val="accent6">
                    <a:lumMod val="50000"/>
                  </a:schemeClr>
                </a:solidFill>
              </a:rPr>
              <a:t>Export </a:t>
            </a:r>
          </a:p>
          <a:p>
            <a:r>
              <a:rPr lang="en-AU" sz="3200" b="1" i="1" dirty="0">
                <a:solidFill>
                  <a:schemeClr val="accent6">
                    <a:lumMod val="50000"/>
                  </a:schemeClr>
                </a:solidFill>
              </a:rPr>
              <a:t>Restrictions</a:t>
            </a:r>
          </a:p>
          <a:p>
            <a:endParaRPr lang="en-AU" sz="3200" b="1" i="1" dirty="0"/>
          </a:p>
          <a:p>
            <a:r>
              <a:rPr lang="en-AU" sz="2000" b="1" i="1" dirty="0"/>
              <a:t>October 2023</a:t>
            </a:r>
          </a:p>
          <a:p>
            <a:endParaRPr lang="en-AU" sz="2000" b="1" i="1" dirty="0"/>
          </a:p>
          <a:p>
            <a:endParaRPr lang="en-AU" sz="2000" b="1" i="1" dirty="0"/>
          </a:p>
          <a:p>
            <a:endParaRPr lang="en-AU" sz="2000" b="1" i="1" dirty="0"/>
          </a:p>
          <a:p>
            <a:endParaRPr lang="en-AU" sz="3200" b="1" i="1" dirty="0">
              <a:solidFill>
                <a:schemeClr val="accent1">
                  <a:lumMod val="50000"/>
                </a:schemeClr>
              </a:solidFill>
            </a:endParaRPr>
          </a:p>
        </p:txBody>
      </p:sp>
      <p:sp>
        <p:nvSpPr>
          <p:cNvPr id="2" name="Rectangle 3">
            <a:extLst>
              <a:ext uri="{FF2B5EF4-FFF2-40B4-BE49-F238E27FC236}">
                <a16:creationId xmlns:a16="http://schemas.microsoft.com/office/drawing/2014/main" xmlns="" id="{1B836C4D-803F-7D9D-4524-FC6A28B57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44061"/>
                </a:solidFill>
                <a:effectLst/>
                <a:latin typeface="Calibri Light" panose="020F030202020403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xmlns="" id="{35BCA0F9-0D7E-2842-64A0-BDC52C9789A2}"/>
              </a:ext>
            </a:extLst>
          </p:cNvPr>
          <p:cNvSpPr>
            <a:spLocks noChangeArrowheads="1"/>
          </p:cNvSpPr>
          <p:nvPr/>
        </p:nvSpPr>
        <p:spPr bwMode="auto">
          <a:xfrm>
            <a:off x="0" y="1181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44061"/>
                </a:solidFill>
                <a:effectLst/>
                <a:ea typeface="Times New Roman" panose="02020603050405020304" pitchFamily="18" charset="0"/>
              </a:rPr>
              <a:t>                                            </a:t>
            </a:r>
            <a:r>
              <a:rPr kumimoji="0" lang="en-US" altLang="en-US" sz="1000" b="0" i="0" u="none" strike="noStrike" cap="none" normalizeH="0" baseline="0" dirty="0">
                <a:ln>
                  <a:noFill/>
                </a:ln>
                <a:solidFill>
                  <a:srgbClr val="244061"/>
                </a:solidFill>
                <a:effectLst/>
                <a:latin typeface="Calibri Light" panose="020F030202020403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xmlns="" id="{C17F9183-811F-F432-9D63-8A140B860FCD}"/>
              </a:ext>
            </a:extLst>
          </p:cNvPr>
          <p:cNvSpPr>
            <a:spLocks noChangeArrowheads="1"/>
          </p:cNvSpPr>
          <p:nvPr/>
        </p:nvSpPr>
        <p:spPr bwMode="auto">
          <a:xfrm>
            <a:off x="0" y="203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descr="A picture containing text, businesscard, clipart, vector graphics&#10;&#10;Description automatically generated">
            <a:extLst>
              <a:ext uri="{FF2B5EF4-FFF2-40B4-BE49-F238E27FC236}">
                <a16:creationId xmlns:a16="http://schemas.microsoft.com/office/drawing/2014/main" xmlns="" id="{3499BAC4-E516-C570-02E0-8116054DFE2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94126" y="126107"/>
            <a:ext cx="1384662" cy="802482"/>
          </a:xfrm>
          <a:prstGeom prst="rect">
            <a:avLst/>
          </a:prstGeom>
          <a:noFill/>
          <a:ln>
            <a:noFill/>
          </a:ln>
        </p:spPr>
      </p:pic>
      <p:pic>
        <p:nvPicPr>
          <p:cNvPr id="10" name="Picture 9">
            <a:extLst>
              <a:ext uri="{FF2B5EF4-FFF2-40B4-BE49-F238E27FC236}">
                <a16:creationId xmlns:a16="http://schemas.microsoft.com/office/drawing/2014/main" xmlns="" id="{AD856E95-1BD3-B5D0-04B2-16CB7F1A7012}"/>
              </a:ext>
            </a:extLst>
          </p:cNvPr>
          <p:cNvPicPr>
            <a:picLocks noChangeAspect="1"/>
          </p:cNvPicPr>
          <p:nvPr/>
        </p:nvPicPr>
        <p:blipFill>
          <a:blip r:embed="rId3"/>
          <a:stretch>
            <a:fillRect/>
          </a:stretch>
        </p:blipFill>
        <p:spPr>
          <a:xfrm>
            <a:off x="-1" y="0"/>
            <a:ext cx="7889967" cy="6873299"/>
          </a:xfrm>
          <a:prstGeom prst="rect">
            <a:avLst/>
          </a:prstGeom>
        </p:spPr>
      </p:pic>
      <p:pic>
        <p:nvPicPr>
          <p:cNvPr id="11" name="Picture 17">
            <a:extLst>
              <a:ext uri="{FF2B5EF4-FFF2-40B4-BE49-F238E27FC236}">
                <a16:creationId xmlns:a16="http://schemas.microsoft.com/office/drawing/2014/main" xmlns="" id="{3852D9C5-6E5F-5A00-DB70-7B421B034C90}"/>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10294324" y="6015507"/>
            <a:ext cx="1792387" cy="73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4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05EB25C-525C-174F-A85E-7CA2E3EB1215}"/>
              </a:ext>
            </a:extLst>
          </p:cNvPr>
          <p:cNvSpPr/>
          <p:nvPr/>
        </p:nvSpPr>
        <p:spPr>
          <a:xfrm>
            <a:off x="0" y="0"/>
            <a:ext cx="4678326"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Utilisation of processed Australian ferrous scrap metal increases the recyclable material availability to reduce our steel producers </a:t>
            </a:r>
            <a:r>
              <a:rPr lang="en-AU" sz="1400" dirty="0" err="1">
                <a:latin typeface="Calibri Light" panose="020F0302020204030204" pitchFamily="34" charset="0"/>
                <a:cs typeface="Calibri Light" panose="020F0302020204030204" pitchFamily="34" charset="0"/>
              </a:rPr>
              <a:t>GHGe</a:t>
            </a:r>
            <a:r>
              <a:rPr lang="en-AU" sz="1400" dirty="0">
                <a:latin typeface="Calibri Light" panose="020F0302020204030204" pitchFamily="34" charset="0"/>
                <a:cs typeface="Calibri Light" panose="020F0302020204030204" pitchFamily="34" charset="0"/>
              </a:rPr>
              <a:t> intensity </a:t>
            </a: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The Australian steel industry has well stated goals to further decarbonise the industry through the production of ‘low carbon steel’ – availability of scrap is a critical enabler</a:t>
            </a:r>
          </a:p>
          <a:p>
            <a:pPr marL="1200150" lvl="2"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For EAF producers high scrap input</a:t>
            </a:r>
          </a:p>
          <a:p>
            <a:pPr marL="1200150" lvl="2"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Integrated BF – whilst R&amp;D progresses; reduces other raw material needs: iron ore, coal</a:t>
            </a:r>
          </a:p>
          <a:p>
            <a:pPr marL="1200150" lvl="2" indent="-285750">
              <a:buFont typeface="Arial" panose="020B0604020202020204" pitchFamily="34" charset="0"/>
              <a:buChar char="•"/>
            </a:pPr>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International governments and global steel producers are looking to strategically shore up scrap supply  </a:t>
            </a:r>
          </a:p>
          <a:p>
            <a:endParaRPr lang="en-AU" sz="1400" dirty="0">
              <a:latin typeface="Calibri Light" panose="020F0302020204030204" pitchFamily="34" charset="0"/>
              <a:cs typeface="Calibri Light" panose="020F0302020204030204" pitchFamily="34" charset="0"/>
            </a:endParaRPr>
          </a:p>
          <a:p>
            <a:r>
              <a:rPr lang="en-AU" sz="1400" dirty="0">
                <a:latin typeface="Calibri Light" panose="020F0302020204030204" pitchFamily="34" charset="0"/>
                <a:cs typeface="Calibri Light" panose="020F0302020204030204" pitchFamily="34" charset="0"/>
              </a:rPr>
              <a:t> </a:t>
            </a:r>
          </a:p>
          <a:p>
            <a:endParaRPr lang="en-AU" sz="14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xmlns="" id="{6124E00A-B598-ED3F-AA43-8CD7BDD4D784}"/>
              </a:ext>
            </a:extLst>
          </p:cNvPr>
          <p:cNvSpPr txBox="1"/>
          <p:nvPr/>
        </p:nvSpPr>
        <p:spPr>
          <a:xfrm>
            <a:off x="5611890" y="1979356"/>
            <a:ext cx="6104106" cy="1294393"/>
          </a:xfrm>
          <a:prstGeom prst="rect">
            <a:avLst/>
          </a:prstGeom>
          <a:noFill/>
        </p:spPr>
        <p:txBody>
          <a:bodyPr wrap="square">
            <a:spAutoFit/>
          </a:bodyPr>
          <a:lstStyle/>
          <a:p>
            <a:pPr>
              <a:lnSpc>
                <a:spcPct val="150000"/>
              </a:lnSpc>
            </a:pPr>
            <a:r>
              <a:rPr lang="en-AU" sz="1800" u="sng" dirty="0">
                <a:solidFill>
                  <a:srgbClr val="000000"/>
                </a:solidFill>
                <a:effectLst/>
                <a:latin typeface="Calibri Light" panose="020F0302020204030204" pitchFamily="34" charset="0"/>
                <a:ea typeface="Times New Roman" panose="02020603050405020304" pitchFamily="18" charset="0"/>
              </a:rPr>
              <a:t>Steel is the most recycled construction material globally </a:t>
            </a:r>
            <a:r>
              <a:rPr lang="en-AU" sz="1800" dirty="0">
                <a:solidFill>
                  <a:srgbClr val="000000"/>
                </a:solidFill>
                <a:effectLst/>
                <a:latin typeface="Calibri Light" panose="020F0302020204030204" pitchFamily="34" charset="0"/>
                <a:ea typeface="Times New Roman" panose="02020603050405020304" pitchFamily="18" charset="0"/>
              </a:rPr>
              <a:t>- The Circul</a:t>
            </a:r>
            <a:r>
              <a:rPr lang="en-AU" dirty="0">
                <a:solidFill>
                  <a:srgbClr val="000000"/>
                </a:solidFill>
                <a:latin typeface="Calibri Light" panose="020F0302020204030204" pitchFamily="34" charset="0"/>
                <a:ea typeface="Times New Roman" panose="02020603050405020304" pitchFamily="18" charset="0"/>
              </a:rPr>
              <a:t>ar Economy: Recycling, Re-use &amp; Reduce is a great sustainability enabler for steel: </a:t>
            </a:r>
            <a:endParaRPr lang="en-AU" sz="28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xmlns="" id="{D67BAEB8-BDDF-9CCA-F5F0-AE0525C66D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7624" y="3343940"/>
            <a:ext cx="5892800" cy="3359150"/>
          </a:xfrm>
          <a:prstGeom prst="rect">
            <a:avLst/>
          </a:prstGeom>
        </p:spPr>
      </p:pic>
      <p:pic>
        <p:nvPicPr>
          <p:cNvPr id="8" name="Picture 17">
            <a:extLst>
              <a:ext uri="{FF2B5EF4-FFF2-40B4-BE49-F238E27FC236}">
                <a16:creationId xmlns:a16="http://schemas.microsoft.com/office/drawing/2014/main" xmlns="" id="{423775D7-8763-ECB0-2792-24A58AE289F9}"/>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5322189" y="260593"/>
            <a:ext cx="1760273" cy="721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businesscard, clipart, vector graphics&#10;&#10;Description automatically generated">
            <a:extLst>
              <a:ext uri="{FF2B5EF4-FFF2-40B4-BE49-F238E27FC236}">
                <a16:creationId xmlns:a16="http://schemas.microsoft.com/office/drawing/2014/main" xmlns="" id="{33DC8DA5-E555-B504-6AA4-C9AC1D9F6CE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52129" y="190404"/>
            <a:ext cx="1445393" cy="862219"/>
          </a:xfrm>
          <a:prstGeom prst="rect">
            <a:avLst/>
          </a:prstGeom>
          <a:noFill/>
          <a:ln>
            <a:noFill/>
          </a:ln>
        </p:spPr>
      </p:pic>
      <p:sp>
        <p:nvSpPr>
          <p:cNvPr id="10" name="TextBox 9">
            <a:extLst>
              <a:ext uri="{FF2B5EF4-FFF2-40B4-BE49-F238E27FC236}">
                <a16:creationId xmlns:a16="http://schemas.microsoft.com/office/drawing/2014/main" xmlns="" id="{7052D612-2EE1-8770-E943-61CAC230EBFC}"/>
              </a:ext>
            </a:extLst>
          </p:cNvPr>
          <p:cNvSpPr txBox="1"/>
          <p:nvPr/>
        </p:nvSpPr>
        <p:spPr>
          <a:xfrm>
            <a:off x="5607624" y="1392865"/>
            <a:ext cx="4004209" cy="461665"/>
          </a:xfrm>
          <a:prstGeom prst="rect">
            <a:avLst/>
          </a:prstGeom>
          <a:noFill/>
        </p:spPr>
        <p:txBody>
          <a:bodyPr wrap="square" rtlCol="0">
            <a:spAutoFit/>
          </a:bodyPr>
          <a:lstStyle/>
          <a:p>
            <a:r>
              <a:rPr lang="en-GB" sz="2400" b="1" i="1" dirty="0">
                <a:latin typeface="+mj-lt"/>
              </a:rPr>
              <a:t>Steel &amp; the Circular Economy:</a:t>
            </a:r>
            <a:endParaRPr lang="en-AU" sz="2400" b="1" i="1" dirty="0">
              <a:latin typeface="+mj-lt"/>
            </a:endParaRPr>
          </a:p>
        </p:txBody>
      </p:sp>
      <p:sp>
        <p:nvSpPr>
          <p:cNvPr id="11" name="TextBox 10">
            <a:extLst>
              <a:ext uri="{FF2B5EF4-FFF2-40B4-BE49-F238E27FC236}">
                <a16:creationId xmlns:a16="http://schemas.microsoft.com/office/drawing/2014/main" xmlns="" id="{D9773BAD-15E1-3B2D-C189-D6BC272A6190}"/>
              </a:ext>
            </a:extLst>
          </p:cNvPr>
          <p:cNvSpPr txBox="1"/>
          <p:nvPr/>
        </p:nvSpPr>
        <p:spPr>
          <a:xfrm>
            <a:off x="394478" y="452458"/>
            <a:ext cx="3232298" cy="1200329"/>
          </a:xfrm>
          <a:prstGeom prst="rect">
            <a:avLst/>
          </a:prstGeom>
          <a:noFill/>
        </p:spPr>
        <p:txBody>
          <a:bodyPr wrap="square" rtlCol="0">
            <a:spAutoFit/>
          </a:bodyPr>
          <a:lstStyle/>
          <a:p>
            <a:r>
              <a:rPr lang="en-GB" sz="2400" dirty="0">
                <a:solidFill>
                  <a:schemeClr val="bg1"/>
                </a:solidFill>
              </a:rPr>
              <a:t>Important to take advantage of Steel &amp; the Circular Economy:</a:t>
            </a:r>
            <a:endParaRPr lang="en-AU" sz="2400" dirty="0">
              <a:solidFill>
                <a:schemeClr val="bg1"/>
              </a:solidFill>
            </a:endParaRPr>
          </a:p>
        </p:txBody>
      </p:sp>
    </p:spTree>
    <p:extLst>
      <p:ext uri="{BB962C8B-B14F-4D97-AF65-F5344CB8AC3E}">
        <p14:creationId xmlns:p14="http://schemas.microsoft.com/office/powerpoint/2010/main" val="164669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2404453" y="1766558"/>
            <a:ext cx="9691241" cy="2107525"/>
          </a:xfrm>
        </p:spPr>
        <p:txBody>
          <a:bodyPr>
            <a:normAutofit/>
          </a:bodyPr>
          <a:lstStyle/>
          <a:p>
            <a:endParaRPr lang="en-AU" sz="3200" dirty="0"/>
          </a:p>
          <a:p>
            <a:endParaRPr lang="en-AU" dirty="0"/>
          </a:p>
        </p:txBody>
      </p:sp>
      <p:sp>
        <p:nvSpPr>
          <p:cNvPr id="3" name="Rectangle 2">
            <a:extLst>
              <a:ext uri="{FF2B5EF4-FFF2-40B4-BE49-F238E27FC236}">
                <a16:creationId xmlns:a16="http://schemas.microsoft.com/office/drawing/2014/main" xmlns="" id="{705EB25C-525C-174F-A85E-7CA2E3EB1215}"/>
              </a:ext>
            </a:extLst>
          </p:cNvPr>
          <p:cNvSpPr/>
          <p:nvPr/>
        </p:nvSpPr>
        <p:spPr>
          <a:xfrm>
            <a:off x="0" y="0"/>
            <a:ext cx="30409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a:t>
            </a:r>
          </a:p>
          <a:p>
            <a:pPr lvl="0"/>
            <a:endPar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lvl="0"/>
            <a:endPar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lvl="0"/>
            <a:endPar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lvl="0"/>
            <a:endPar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marL="285750" lvl="0" indent="-285750">
              <a:buFont typeface="Arial" panose="020B0604020202020204" pitchFamily="34" charset="0"/>
              <a:buChar char="•"/>
            </a:pPr>
            <a:r>
              <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Significantly reduces natural resources – mining inputs  </a:t>
            </a:r>
          </a:p>
          <a:p>
            <a:pPr lvl="0"/>
            <a:endPar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marL="285750" lvl="0" indent="-285750">
              <a:buFont typeface="Arial" panose="020B0604020202020204" pitchFamily="34" charset="0"/>
              <a:buChar char="•"/>
            </a:pPr>
            <a:r>
              <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Ferrous scrap metal residual or ‘floc’ will no longer be disposed in developing countries with low environmental regulations / controls.</a:t>
            </a:r>
          </a:p>
          <a:p>
            <a:pPr marL="742950" lvl="1" indent="-285750">
              <a:buFont typeface="Arial" panose="020B0604020202020204" pitchFamily="34" charset="0"/>
              <a:buChar char="•"/>
            </a:pPr>
            <a:r>
              <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Residuals include </a:t>
            </a:r>
            <a:r>
              <a:rPr lang="en-AU" sz="1400" dirty="0">
                <a:latin typeface="Calibri Light" panose="020F0302020204030204" pitchFamily="34" charset="0"/>
                <a:cs typeface="Calibri Light" panose="020F0302020204030204" pitchFamily="34" charset="0"/>
              </a:rPr>
              <a:t>as glass, plastics, textiles, tyres, oil, fuel and coolant and potent greenhouse gases including HFCs and CFCs;</a:t>
            </a:r>
            <a:endPar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marL="742950" lvl="1" indent="-285750">
              <a:buFont typeface="Arial" panose="020B0604020202020204" pitchFamily="34" charset="0"/>
              <a:buChar char="•"/>
            </a:pPr>
            <a:r>
              <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This may include uncontrolled burning of floc, illegal dumping of floc, uncaptured leachate entering the broader environment; and floc used as a domestic fuel alternative</a:t>
            </a:r>
          </a:p>
          <a:p>
            <a:pPr marL="742950" lvl="1" indent="-285750">
              <a:buFont typeface="Arial" panose="020B0604020202020204" pitchFamily="34" charset="0"/>
              <a:buChar char="•"/>
            </a:pPr>
            <a:r>
              <a:rPr lang="en-AU" sz="14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Floc contains many hazardous substances that may be released when burnt, including chlorine and arsenic. </a:t>
            </a:r>
          </a:p>
        </p:txBody>
      </p:sp>
      <p:sp>
        <p:nvSpPr>
          <p:cNvPr id="2" name="TextBox 1">
            <a:extLst>
              <a:ext uri="{FF2B5EF4-FFF2-40B4-BE49-F238E27FC236}">
                <a16:creationId xmlns:a16="http://schemas.microsoft.com/office/drawing/2014/main" xmlns="" id="{1C03EB19-7B0A-D593-B919-0A284FA56916}"/>
              </a:ext>
            </a:extLst>
          </p:cNvPr>
          <p:cNvSpPr txBox="1"/>
          <p:nvPr/>
        </p:nvSpPr>
        <p:spPr>
          <a:xfrm>
            <a:off x="324293" y="0"/>
            <a:ext cx="2392325" cy="1200329"/>
          </a:xfrm>
          <a:prstGeom prst="rect">
            <a:avLst/>
          </a:prstGeom>
          <a:noFill/>
        </p:spPr>
        <p:txBody>
          <a:bodyPr wrap="square" rtlCol="0">
            <a:spAutoFit/>
          </a:bodyPr>
          <a:lstStyle/>
          <a:p>
            <a:r>
              <a:rPr lang="en-GB" sz="2400" dirty="0">
                <a:solidFill>
                  <a:schemeClr val="bg1"/>
                </a:solidFill>
              </a:rPr>
              <a:t>Other Environmental Benefits:</a:t>
            </a:r>
            <a:endParaRPr lang="en-AU" sz="2400" dirty="0">
              <a:solidFill>
                <a:schemeClr val="bg1"/>
              </a:solidFill>
            </a:endParaRPr>
          </a:p>
        </p:txBody>
      </p:sp>
      <p:pic>
        <p:nvPicPr>
          <p:cNvPr id="5" name="Picture 4">
            <a:extLst>
              <a:ext uri="{FF2B5EF4-FFF2-40B4-BE49-F238E27FC236}">
                <a16:creationId xmlns:a16="http://schemas.microsoft.com/office/drawing/2014/main" xmlns="" id="{DE6FC316-8098-76C9-3FC1-E803EC74D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911" y="0"/>
            <a:ext cx="5143500" cy="6858000"/>
          </a:xfrm>
          <a:prstGeom prst="rect">
            <a:avLst/>
          </a:prstGeom>
        </p:spPr>
      </p:pic>
      <p:pic>
        <p:nvPicPr>
          <p:cNvPr id="8" name="Picture 7">
            <a:extLst>
              <a:ext uri="{FF2B5EF4-FFF2-40B4-BE49-F238E27FC236}">
                <a16:creationId xmlns:a16="http://schemas.microsoft.com/office/drawing/2014/main" xmlns="" id="{ABE182B9-01DD-441E-DE91-1288EBE68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967" y="0"/>
            <a:ext cx="5143500" cy="6858000"/>
          </a:xfrm>
          <a:prstGeom prst="rect">
            <a:avLst/>
          </a:prstGeom>
        </p:spPr>
      </p:pic>
    </p:spTree>
    <p:extLst>
      <p:ext uri="{BB962C8B-B14F-4D97-AF65-F5344CB8AC3E}">
        <p14:creationId xmlns:p14="http://schemas.microsoft.com/office/powerpoint/2010/main" val="13722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2428793" y="2003041"/>
            <a:ext cx="9691241" cy="2107525"/>
          </a:xfrm>
        </p:spPr>
        <p:txBody>
          <a:bodyPr>
            <a:normAutofit/>
          </a:bodyPr>
          <a:lstStyle/>
          <a:p>
            <a:endParaRPr lang="en-AU" sz="3200" dirty="0"/>
          </a:p>
          <a:p>
            <a:endParaRPr lang="en-AU" dirty="0"/>
          </a:p>
        </p:txBody>
      </p:sp>
      <p:sp>
        <p:nvSpPr>
          <p:cNvPr id="3" name="Rectangle 2">
            <a:extLst>
              <a:ext uri="{FF2B5EF4-FFF2-40B4-BE49-F238E27FC236}">
                <a16:creationId xmlns:a16="http://schemas.microsoft.com/office/drawing/2014/main" xmlns="" id="{705EB25C-525C-174F-A85E-7CA2E3EB1215}"/>
              </a:ext>
            </a:extLst>
          </p:cNvPr>
          <p:cNvSpPr/>
          <p:nvPr/>
        </p:nvSpPr>
        <p:spPr>
          <a:xfrm>
            <a:off x="0" y="0"/>
            <a:ext cx="4306736"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The 1,070,575 tonnes when processed in Australia are estimated to have a </a:t>
            </a:r>
            <a:r>
              <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residual</a:t>
            </a: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ranging between </a:t>
            </a:r>
            <a:r>
              <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267,600 and 321,200 tonnes that would need to be landfilled in Australia. </a:t>
            </a:r>
          </a:p>
          <a:p>
            <a:pPr marL="285750" indent="-285750">
              <a:buFont typeface="Arial" panose="020B0604020202020204" pitchFamily="34" charset="0"/>
              <a:buChar char="•"/>
            </a:pPr>
            <a:endPar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Assuming waste levies ranging between $125.90 (Victoria Metro) and $151.60 (NSW metro) this would incur </a:t>
            </a:r>
            <a:r>
              <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additional $33.7 million to $48.7 million in waste levy revenue that would otherwise be available for reinvestment in environmental initiatives. </a:t>
            </a: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These amounts can also be described as </a:t>
            </a:r>
            <a:r>
              <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the extent of levy avoidance by exporters</a:t>
            </a: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of unprocessed scrap metal and the extent of an unfair competitive advantage in shifting their environmental compliance offshore.</a:t>
            </a:r>
            <a:endParaRPr lang="en-AU" sz="20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4" name="TextBox 3">
            <a:extLst>
              <a:ext uri="{FF2B5EF4-FFF2-40B4-BE49-F238E27FC236}">
                <a16:creationId xmlns:a16="http://schemas.microsoft.com/office/drawing/2014/main" xmlns="" id="{962B5E8D-9225-FAB7-50AC-7B0515011527}"/>
              </a:ext>
            </a:extLst>
          </p:cNvPr>
          <p:cNvSpPr txBox="1"/>
          <p:nvPr/>
        </p:nvSpPr>
        <p:spPr>
          <a:xfrm>
            <a:off x="4690971" y="1063917"/>
            <a:ext cx="6094378" cy="587148"/>
          </a:xfrm>
          <a:prstGeom prst="rect">
            <a:avLst/>
          </a:prstGeom>
          <a:noFill/>
        </p:spPr>
        <p:txBody>
          <a:bodyPr wrap="square">
            <a:spAutoFit/>
          </a:bodyPr>
          <a:lstStyle/>
          <a:p>
            <a:pPr>
              <a:lnSpc>
                <a:spcPct val="150000"/>
              </a:lnSpc>
            </a:pPr>
            <a:r>
              <a:rPr lang="en-AU" sz="2400" dirty="0">
                <a:solidFill>
                  <a:srgbClr val="000000"/>
                </a:solidFill>
                <a:effectLst/>
                <a:latin typeface="Calibri Light" panose="020F0302020204030204" pitchFamily="34" charset="0"/>
                <a:ea typeface="Times New Roman" panose="02020603050405020304" pitchFamily="18" charset="0"/>
              </a:rPr>
              <a:t>State Landfill Levies</a:t>
            </a:r>
            <a:endParaRPr lang="en-AU"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FEEA339B-3CC3-5C51-585C-DDAF2DF0F2C3}"/>
              </a:ext>
            </a:extLst>
          </p:cNvPr>
          <p:cNvSpPr txBox="1"/>
          <p:nvPr/>
        </p:nvSpPr>
        <p:spPr>
          <a:xfrm>
            <a:off x="4663383" y="6323461"/>
            <a:ext cx="7792545" cy="339708"/>
          </a:xfrm>
          <a:prstGeom prst="rect">
            <a:avLst/>
          </a:prstGeom>
          <a:noFill/>
        </p:spPr>
        <p:txBody>
          <a:bodyPr wrap="square">
            <a:spAutoFit/>
          </a:bodyPr>
          <a:lstStyle/>
          <a:p>
            <a:pPr algn="just">
              <a:lnSpc>
                <a:spcPct val="150000"/>
              </a:lnSpc>
            </a:pPr>
            <a:r>
              <a:rPr lang="en-AU" sz="1200" i="1" dirty="0">
                <a:solidFill>
                  <a:srgbClr val="000000"/>
                </a:solidFill>
                <a:effectLst/>
                <a:latin typeface="Calibri Light" panose="020F0302020204030204" pitchFamily="34" charset="0"/>
                <a:ea typeface="Times New Roman" panose="02020603050405020304" pitchFamily="18" charset="0"/>
              </a:rPr>
              <a:t>Source: State EPA’s</a:t>
            </a:r>
            <a:endParaRPr lang="en-AU" sz="1200" i="1"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xmlns="" id="{1C420303-5302-9AD1-D700-C46FE9F1ED74}"/>
              </a:ext>
            </a:extLst>
          </p:cNvPr>
          <p:cNvSpPr/>
          <p:nvPr/>
        </p:nvSpPr>
        <p:spPr>
          <a:xfrm>
            <a:off x="4663383" y="1789595"/>
            <a:ext cx="7092778" cy="46183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3952CD37-933F-B525-2BD0-E05EC254A1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0029" y="2125362"/>
            <a:ext cx="6379485" cy="3988245"/>
          </a:xfrm>
          <a:prstGeom prst="rect">
            <a:avLst/>
          </a:prstGeom>
        </p:spPr>
      </p:pic>
      <p:pic>
        <p:nvPicPr>
          <p:cNvPr id="2" name="Picture 17">
            <a:extLst>
              <a:ext uri="{FF2B5EF4-FFF2-40B4-BE49-F238E27FC236}">
                <a16:creationId xmlns:a16="http://schemas.microsoft.com/office/drawing/2014/main" xmlns="" id="{2353D671-44E5-8047-0378-7CDB451EDA62}"/>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4801193" y="174754"/>
            <a:ext cx="1760273" cy="721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businesscard, clipart, vector graphics&#10;&#10;Description automatically generated">
            <a:extLst>
              <a:ext uri="{FF2B5EF4-FFF2-40B4-BE49-F238E27FC236}">
                <a16:creationId xmlns:a16="http://schemas.microsoft.com/office/drawing/2014/main" xmlns="" id="{8CE6A967-D57E-2388-F5A1-8A1D04BB184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52129" y="190404"/>
            <a:ext cx="1445393" cy="862219"/>
          </a:xfrm>
          <a:prstGeom prst="rect">
            <a:avLst/>
          </a:prstGeom>
          <a:noFill/>
          <a:ln>
            <a:noFill/>
          </a:ln>
        </p:spPr>
      </p:pic>
      <p:sp>
        <p:nvSpPr>
          <p:cNvPr id="8" name="TextBox 7">
            <a:extLst>
              <a:ext uri="{FF2B5EF4-FFF2-40B4-BE49-F238E27FC236}">
                <a16:creationId xmlns:a16="http://schemas.microsoft.com/office/drawing/2014/main" xmlns="" id="{AE0EF1F1-E5C3-14C4-BAF5-23DD4F20B7BD}"/>
              </a:ext>
            </a:extLst>
          </p:cNvPr>
          <p:cNvSpPr txBox="1"/>
          <p:nvPr/>
        </p:nvSpPr>
        <p:spPr>
          <a:xfrm>
            <a:off x="238989" y="227917"/>
            <a:ext cx="3828758" cy="1569660"/>
          </a:xfrm>
          <a:prstGeom prst="rect">
            <a:avLst/>
          </a:prstGeom>
          <a:noFill/>
        </p:spPr>
        <p:txBody>
          <a:bodyPr wrap="square" rtlCol="0">
            <a:spAutoFit/>
          </a:bodyPr>
          <a:lstStyle/>
          <a:p>
            <a:r>
              <a:rPr lang="en-GB" sz="2400" dirty="0">
                <a:solidFill>
                  <a:schemeClr val="bg1"/>
                </a:solidFill>
              </a:rPr>
              <a:t>Levy Avoidance, Landfill Revenue – which could be put to other environmental causes:</a:t>
            </a:r>
            <a:endParaRPr lang="en-AU" sz="2400" dirty="0">
              <a:solidFill>
                <a:schemeClr val="bg1"/>
              </a:solidFill>
            </a:endParaRPr>
          </a:p>
        </p:txBody>
      </p:sp>
    </p:spTree>
    <p:extLst>
      <p:ext uri="{BB962C8B-B14F-4D97-AF65-F5344CB8AC3E}">
        <p14:creationId xmlns:p14="http://schemas.microsoft.com/office/powerpoint/2010/main" val="36798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05EB25C-525C-174F-A85E-7CA2E3EB1215}"/>
              </a:ext>
            </a:extLst>
          </p:cNvPr>
          <p:cNvSpPr/>
          <p:nvPr/>
        </p:nvSpPr>
        <p:spPr>
          <a:xfrm>
            <a:off x="0" y="0"/>
            <a:ext cx="2945219"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The Australian Labor Party’s plan is to </a:t>
            </a:r>
            <a:r>
              <a:rPr lang="en-AU" sz="1400" b="1" u="sng" dirty="0">
                <a:latin typeface="Calibri Light" panose="020F0302020204030204" pitchFamily="34" charset="0"/>
                <a:cs typeface="Calibri Light" panose="020F0302020204030204" pitchFamily="34" charset="0"/>
              </a:rPr>
              <a:t>reduce waste, boost recycling, improve the health of the environment, through underwriting innovative manufacturing and creating sustainable jobs. </a:t>
            </a: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A ban on the export of unprocessed ferrous scrap metal would directly align with the new </a:t>
            </a:r>
            <a:r>
              <a:rPr lang="en-AU" sz="1400" b="1" u="sng" dirty="0">
                <a:latin typeface="Calibri Light" panose="020F0302020204030204" pitchFamily="34" charset="0"/>
                <a:cs typeface="Calibri Light" panose="020F0302020204030204" pitchFamily="34" charset="0"/>
              </a:rPr>
              <a:t>Australian Government’s waste and future made in Australia election policies. </a:t>
            </a:r>
          </a:p>
          <a:p>
            <a:r>
              <a:rPr lang="en-AU" b="1" u="sng" dirty="0"/>
              <a:t> </a:t>
            </a:r>
          </a:p>
          <a:p>
            <a:r>
              <a:rPr lang="en-AU" dirty="0"/>
              <a:t> </a:t>
            </a:r>
          </a:p>
        </p:txBody>
      </p:sp>
      <p:sp>
        <p:nvSpPr>
          <p:cNvPr id="5" name="Rectangle 2">
            <a:extLst>
              <a:ext uri="{FF2B5EF4-FFF2-40B4-BE49-F238E27FC236}">
                <a16:creationId xmlns:a16="http://schemas.microsoft.com/office/drawing/2014/main" xmlns="" id="{30A4CE28-1891-5A28-D584-DC5587BE0A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193" name="Picture 2">
            <a:extLst>
              <a:ext uri="{FF2B5EF4-FFF2-40B4-BE49-F238E27FC236}">
                <a16:creationId xmlns:a16="http://schemas.microsoft.com/office/drawing/2014/main" xmlns="" id="{3A360679-F670-D75A-B84B-27D7F38B37DC}"/>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3466213" y="4023064"/>
            <a:ext cx="8180673" cy="24806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D61C5923-4FD7-4411-6B51-31748C54BEDA}"/>
              </a:ext>
            </a:extLst>
          </p:cNvPr>
          <p:cNvSpPr txBox="1"/>
          <p:nvPr/>
        </p:nvSpPr>
        <p:spPr>
          <a:xfrm>
            <a:off x="4069586" y="3428999"/>
            <a:ext cx="5646906" cy="369332"/>
          </a:xfrm>
          <a:prstGeom prst="rect">
            <a:avLst/>
          </a:prstGeom>
          <a:noFill/>
        </p:spPr>
        <p:txBody>
          <a:bodyPr wrap="square">
            <a:spAutoFit/>
          </a:bodyPr>
          <a:lstStyle/>
          <a:p>
            <a:r>
              <a:rPr lang="en-AU" sz="1800" dirty="0">
                <a:solidFill>
                  <a:srgbClr val="000000"/>
                </a:solidFill>
                <a:effectLst/>
                <a:latin typeface="Calibri Light" panose="020F0302020204030204" pitchFamily="34" charset="0"/>
                <a:ea typeface="Times New Roman" panose="02020603050405020304" pitchFamily="18" charset="0"/>
              </a:rPr>
              <a:t>Australian Waste Export Ban Timetable</a:t>
            </a:r>
            <a:endParaRPr lang="en-US" dirty="0">
              <a:highlight>
                <a:srgbClr val="FFFF00"/>
              </a:highlight>
            </a:endParaRPr>
          </a:p>
        </p:txBody>
      </p:sp>
      <p:sp>
        <p:nvSpPr>
          <p:cNvPr id="4" name="TextBox 3">
            <a:extLst>
              <a:ext uri="{FF2B5EF4-FFF2-40B4-BE49-F238E27FC236}">
                <a16:creationId xmlns:a16="http://schemas.microsoft.com/office/drawing/2014/main" xmlns="" id="{23007199-47DE-646D-2105-CF8A95E6D646}"/>
              </a:ext>
            </a:extLst>
          </p:cNvPr>
          <p:cNvSpPr txBox="1"/>
          <p:nvPr/>
        </p:nvSpPr>
        <p:spPr>
          <a:xfrm>
            <a:off x="3466210" y="1861067"/>
            <a:ext cx="8180674" cy="1411477"/>
          </a:xfrm>
          <a:prstGeom prst="rect">
            <a:avLst/>
          </a:prstGeom>
          <a:solidFill>
            <a:schemeClr val="accent6">
              <a:lumMod val="40000"/>
              <a:lumOff val="60000"/>
            </a:schemeClr>
          </a:solidFill>
        </p:spPr>
        <p:txBody>
          <a:bodyPr wrap="square">
            <a:spAutoFit/>
          </a:bodyPr>
          <a:lstStyle/>
          <a:p>
            <a:pPr algn="just">
              <a:lnSpc>
                <a:spcPct val="150000"/>
              </a:lnSpc>
            </a:pPr>
            <a:r>
              <a:rPr lang="en-AU" sz="1000" dirty="0">
                <a:solidFill>
                  <a:srgbClr val="000000"/>
                </a:solidFill>
                <a:effectLst/>
                <a:latin typeface="Calibri Light" panose="020F0302020204030204" pitchFamily="34" charset="0"/>
                <a:ea typeface="Times New Roman" panose="02020603050405020304" pitchFamily="18" charset="0"/>
              </a:rPr>
              <a:t>ALP Election Policy includes the following statement:</a:t>
            </a:r>
            <a:endParaRPr lang="en-AU" sz="1000" dirty="0">
              <a:effectLst/>
              <a:latin typeface="Times New Roman" panose="02020603050405020304" pitchFamily="18" charset="0"/>
              <a:ea typeface="Times New Roman" panose="02020603050405020304" pitchFamily="18" charset="0"/>
            </a:endParaRPr>
          </a:p>
          <a:p>
            <a:pPr algn="just">
              <a:lnSpc>
                <a:spcPct val="150000"/>
              </a:lnSpc>
            </a:pPr>
            <a:r>
              <a:rPr lang="en-AU" sz="1000" i="1" dirty="0">
                <a:solidFill>
                  <a:srgbClr val="000000"/>
                </a:solidFill>
                <a:effectLst/>
                <a:latin typeface="Calibri Light" panose="020F0302020204030204" pitchFamily="34" charset="0"/>
                <a:ea typeface="Times New Roman" panose="02020603050405020304" pitchFamily="18" charset="0"/>
              </a:rPr>
              <a:t>“Australia must be a country that makes things. After almost a decade of sending </a:t>
            </a:r>
            <a:r>
              <a:rPr lang="en-AU" sz="1000" i="1" u="sng" dirty="0">
                <a:solidFill>
                  <a:srgbClr val="000000"/>
                </a:solidFill>
                <a:effectLst/>
                <a:latin typeface="Calibri Light" panose="020F0302020204030204" pitchFamily="34" charset="0"/>
                <a:ea typeface="Times New Roman" panose="02020603050405020304" pitchFamily="18" charset="0"/>
              </a:rPr>
              <a:t>manufacturing offshore and neglecting Australian workers</a:t>
            </a:r>
            <a:r>
              <a:rPr lang="en-AU" sz="1000" i="1" dirty="0">
                <a:solidFill>
                  <a:srgbClr val="000000"/>
                </a:solidFill>
                <a:effectLst/>
                <a:latin typeface="Calibri Light" panose="020F0302020204030204" pitchFamily="34" charset="0"/>
                <a:ea typeface="Times New Roman" panose="02020603050405020304" pitchFamily="18" charset="0"/>
              </a:rPr>
              <a:t>, we’ve seen the consequences: fewer jobs, missed opportunities, and a nation left </a:t>
            </a:r>
            <a:r>
              <a:rPr lang="en-AU" sz="1000" i="1" u="sng" dirty="0">
                <a:solidFill>
                  <a:srgbClr val="000000"/>
                </a:solidFill>
                <a:effectLst/>
                <a:latin typeface="Calibri Light" panose="020F0302020204030204" pitchFamily="34" charset="0"/>
                <a:ea typeface="Times New Roman" panose="02020603050405020304" pitchFamily="18" charset="0"/>
              </a:rPr>
              <a:t>exposed when coronavirus hit</a:t>
            </a:r>
            <a:r>
              <a:rPr lang="en-AU" sz="1000" i="1" dirty="0">
                <a:solidFill>
                  <a:srgbClr val="000000"/>
                </a:solidFill>
                <a:effectLst/>
                <a:latin typeface="Calibri Light" panose="020F0302020204030204" pitchFamily="34" charset="0"/>
                <a:ea typeface="Times New Roman" panose="02020603050405020304" pitchFamily="18" charset="0"/>
              </a:rPr>
              <a:t>. An Albanese Labor Government will </a:t>
            </a:r>
            <a:r>
              <a:rPr lang="en-AU" sz="1000" i="1" u="sng" dirty="0">
                <a:solidFill>
                  <a:srgbClr val="000000"/>
                </a:solidFill>
                <a:effectLst/>
                <a:latin typeface="Calibri Light" panose="020F0302020204030204" pitchFamily="34" charset="0"/>
                <a:ea typeface="Times New Roman" panose="02020603050405020304" pitchFamily="18" charset="0"/>
              </a:rPr>
              <a:t>rebuild our proud manufacturing industry, and build a future made right here in Australia.</a:t>
            </a:r>
            <a:r>
              <a:rPr lang="en-AU" sz="1000" i="1" dirty="0">
                <a:solidFill>
                  <a:srgbClr val="000000"/>
                </a:solidFill>
                <a:effectLst/>
                <a:latin typeface="Calibri Light" panose="020F0302020204030204" pitchFamily="34" charset="0"/>
                <a:ea typeface="Times New Roman" panose="02020603050405020304" pitchFamily="18" charset="0"/>
              </a:rPr>
              <a:t> Australia is </a:t>
            </a:r>
            <a:r>
              <a:rPr lang="en-AU" sz="1000" i="1" u="sng" dirty="0">
                <a:solidFill>
                  <a:srgbClr val="000000"/>
                </a:solidFill>
                <a:effectLst/>
                <a:latin typeface="Calibri Light" panose="020F0302020204030204" pitchFamily="34" charset="0"/>
                <a:ea typeface="Times New Roman" panose="02020603050405020304" pitchFamily="18" charset="0"/>
              </a:rPr>
              <a:t>blessed with natural resources</a:t>
            </a:r>
            <a:r>
              <a:rPr lang="en-AU" sz="1000" i="1" dirty="0">
                <a:solidFill>
                  <a:srgbClr val="000000"/>
                </a:solidFill>
                <a:effectLst/>
                <a:latin typeface="Calibri Light" panose="020F0302020204030204" pitchFamily="34" charset="0"/>
                <a:ea typeface="Times New Roman" panose="02020603050405020304" pitchFamily="18" charset="0"/>
              </a:rPr>
              <a:t>, but under this government we’re missing out on an opportunity to value add and employ Australians in manufacturing.”</a:t>
            </a:r>
            <a:endParaRPr lang="en-AU" sz="1000" dirty="0">
              <a:effectLst/>
              <a:latin typeface="Times New Roman" panose="02020603050405020304" pitchFamily="18" charset="0"/>
              <a:ea typeface="Times New Roman" panose="02020603050405020304" pitchFamily="18" charset="0"/>
            </a:endParaRPr>
          </a:p>
          <a:p>
            <a:pPr>
              <a:lnSpc>
                <a:spcPct val="150000"/>
              </a:lnSpc>
            </a:pPr>
            <a:r>
              <a:rPr lang="en-AU" sz="800" i="1" dirty="0">
                <a:solidFill>
                  <a:srgbClr val="000000"/>
                </a:solidFill>
                <a:effectLst/>
                <a:latin typeface="Calibri Light" panose="020F0302020204030204" pitchFamily="34" charset="0"/>
                <a:ea typeface="Times New Roman" panose="02020603050405020304" pitchFamily="18" charset="0"/>
              </a:rPr>
              <a:t>Source: https://www.alp.org.au/policies/a-future-made-in-australia</a:t>
            </a:r>
            <a:endParaRPr lang="en-AU" sz="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xmlns="" id="{205BFA01-3487-6A2F-44BB-B93B48F98895}"/>
              </a:ext>
            </a:extLst>
          </p:cNvPr>
          <p:cNvSpPr txBox="1"/>
          <p:nvPr/>
        </p:nvSpPr>
        <p:spPr>
          <a:xfrm>
            <a:off x="258223" y="311704"/>
            <a:ext cx="2307265" cy="1569660"/>
          </a:xfrm>
          <a:prstGeom prst="rect">
            <a:avLst/>
          </a:prstGeom>
          <a:noFill/>
        </p:spPr>
        <p:txBody>
          <a:bodyPr wrap="square" rtlCol="0">
            <a:spAutoFit/>
          </a:bodyPr>
          <a:lstStyle/>
          <a:p>
            <a:r>
              <a:rPr lang="en-GB" sz="2400" dirty="0">
                <a:solidFill>
                  <a:schemeClr val="bg1"/>
                </a:solidFill>
              </a:rPr>
              <a:t>Direct Fit with Commonwealth Government Policy</a:t>
            </a:r>
            <a:endParaRPr lang="en-AU" sz="2400" dirty="0">
              <a:solidFill>
                <a:schemeClr val="bg1"/>
              </a:solidFill>
            </a:endParaRPr>
          </a:p>
        </p:txBody>
      </p:sp>
      <p:pic>
        <p:nvPicPr>
          <p:cNvPr id="6" name="Picture 17">
            <a:extLst>
              <a:ext uri="{FF2B5EF4-FFF2-40B4-BE49-F238E27FC236}">
                <a16:creationId xmlns:a16="http://schemas.microsoft.com/office/drawing/2014/main" xmlns="" id="{E27D7914-D069-7CB4-DCEA-D4C1DF1E0FDF}"/>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466210" y="296681"/>
            <a:ext cx="1760273" cy="721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businesscard, clipart, vector graphics&#10;&#10;Description automatically generated">
            <a:extLst>
              <a:ext uri="{FF2B5EF4-FFF2-40B4-BE49-F238E27FC236}">
                <a16:creationId xmlns:a16="http://schemas.microsoft.com/office/drawing/2014/main" xmlns="" id="{84147F73-A72F-FE6A-55B5-FEC2F481F42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01491" y="192479"/>
            <a:ext cx="1445393" cy="862219"/>
          </a:xfrm>
          <a:prstGeom prst="rect">
            <a:avLst/>
          </a:prstGeom>
          <a:noFill/>
          <a:ln>
            <a:noFill/>
          </a:ln>
        </p:spPr>
      </p:pic>
      <p:sp>
        <p:nvSpPr>
          <p:cNvPr id="9" name="TextBox 8">
            <a:extLst>
              <a:ext uri="{FF2B5EF4-FFF2-40B4-BE49-F238E27FC236}">
                <a16:creationId xmlns:a16="http://schemas.microsoft.com/office/drawing/2014/main" xmlns="" id="{8F56982D-4835-3945-AC23-6D736FEFDD6A}"/>
              </a:ext>
            </a:extLst>
          </p:cNvPr>
          <p:cNvSpPr txBox="1"/>
          <p:nvPr/>
        </p:nvSpPr>
        <p:spPr>
          <a:xfrm>
            <a:off x="3466210" y="1232802"/>
            <a:ext cx="8070116" cy="461665"/>
          </a:xfrm>
          <a:prstGeom prst="rect">
            <a:avLst/>
          </a:prstGeom>
          <a:noFill/>
        </p:spPr>
        <p:txBody>
          <a:bodyPr wrap="square" rtlCol="0">
            <a:spAutoFit/>
          </a:bodyPr>
          <a:lstStyle/>
          <a:p>
            <a:r>
              <a:rPr lang="en-GB" sz="2400" b="1" i="1" dirty="0">
                <a:latin typeface="+mj-lt"/>
              </a:rPr>
              <a:t>Significant Alignment with Commonwealth Government Policy:</a:t>
            </a:r>
            <a:endParaRPr lang="en-AU" sz="2400" b="1" i="1" dirty="0">
              <a:latin typeface="+mj-lt"/>
            </a:endParaRPr>
          </a:p>
        </p:txBody>
      </p:sp>
      <p:sp>
        <p:nvSpPr>
          <p:cNvPr id="11" name="TextBox 10">
            <a:extLst>
              <a:ext uri="{FF2B5EF4-FFF2-40B4-BE49-F238E27FC236}">
                <a16:creationId xmlns:a16="http://schemas.microsoft.com/office/drawing/2014/main" xmlns="" id="{A9728034-8908-4D1D-BD3E-44B0AC93B403}"/>
              </a:ext>
            </a:extLst>
          </p:cNvPr>
          <p:cNvSpPr txBox="1"/>
          <p:nvPr/>
        </p:nvSpPr>
        <p:spPr>
          <a:xfrm>
            <a:off x="3396941" y="6503745"/>
            <a:ext cx="6102504" cy="246221"/>
          </a:xfrm>
          <a:prstGeom prst="rect">
            <a:avLst/>
          </a:prstGeom>
          <a:noFill/>
        </p:spPr>
        <p:txBody>
          <a:bodyPr wrap="square">
            <a:spAutoFit/>
          </a:bodyPr>
          <a:lstStyle/>
          <a:p>
            <a:r>
              <a:rPr lang="en-AU" sz="1000" i="1" dirty="0">
                <a:solidFill>
                  <a:srgbClr val="000000"/>
                </a:solidFill>
                <a:effectLst/>
                <a:latin typeface="Calibri Light" panose="020F0302020204030204" pitchFamily="34" charset="0"/>
                <a:ea typeface="Times New Roman" panose="02020603050405020304" pitchFamily="18" charset="0"/>
              </a:rPr>
              <a:t>Source: COAG Waste Response Strategy</a:t>
            </a:r>
            <a:r>
              <a:rPr lang="en-AU" sz="1000" dirty="0">
                <a:effectLst/>
              </a:rPr>
              <a:t> </a:t>
            </a:r>
            <a:endParaRPr lang="en-US" sz="1000" dirty="0"/>
          </a:p>
        </p:txBody>
      </p:sp>
    </p:spTree>
    <p:extLst>
      <p:ext uri="{BB962C8B-B14F-4D97-AF65-F5344CB8AC3E}">
        <p14:creationId xmlns:p14="http://schemas.microsoft.com/office/powerpoint/2010/main" val="28515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30A4CE28-1891-5A28-D584-DC5587BE0A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196" name="Picture 4" descr="Labor Government Australia | CXC Australasia">
            <a:extLst>
              <a:ext uri="{FF2B5EF4-FFF2-40B4-BE49-F238E27FC236}">
                <a16:creationId xmlns:a16="http://schemas.microsoft.com/office/drawing/2014/main" xmlns="" id="{3E61FCD9-F227-5804-4423-C0881CFDB6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0863" y="2648986"/>
            <a:ext cx="6771405" cy="40787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705EB25C-525C-174F-A85E-7CA2E3EB1215}"/>
              </a:ext>
            </a:extLst>
          </p:cNvPr>
          <p:cNvSpPr/>
          <p:nvPr/>
        </p:nvSpPr>
        <p:spPr>
          <a:xfrm>
            <a:off x="0" y="0"/>
            <a:ext cx="4338084"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 policy solution to realise greater economic and environmental benefits of the Act</a:t>
            </a: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To action this change, the Commonwealth’s </a:t>
            </a:r>
            <a:r>
              <a:rPr lang="en-AU" sz="1400" b="1" i="1"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Recycling and Waste Reduction Act</a:t>
            </a:r>
            <a:r>
              <a:rPr lang="en-AU" sz="14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 allows the Environment Minister to prescribe rules &amp; types of waste material for the purposes of the Bill </a:t>
            </a:r>
          </a:p>
          <a:p>
            <a:endParaRPr lang="en-AU" sz="14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endParaRP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Accordingly the Environment Minister has the power without legislative change to include unprocessed ferrous scrap metal in the Australian Waste Export Ban and its full application by July 2024</a:t>
            </a:r>
          </a:p>
        </p:txBody>
      </p:sp>
      <p:pic>
        <p:nvPicPr>
          <p:cNvPr id="2" name="Picture 1" descr="A picture containing text, businesscard, clipart, vector graphics&#10;&#10;Description automatically generated">
            <a:extLst>
              <a:ext uri="{FF2B5EF4-FFF2-40B4-BE49-F238E27FC236}">
                <a16:creationId xmlns:a16="http://schemas.microsoft.com/office/drawing/2014/main" xmlns="" id="{CE409AB5-ACEA-F923-CF1D-C57E6C22C54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52129" y="190404"/>
            <a:ext cx="1445393" cy="862219"/>
          </a:xfrm>
          <a:prstGeom prst="rect">
            <a:avLst/>
          </a:prstGeom>
          <a:noFill/>
          <a:ln>
            <a:noFill/>
          </a:ln>
        </p:spPr>
      </p:pic>
      <p:pic>
        <p:nvPicPr>
          <p:cNvPr id="4" name="Picture 17">
            <a:extLst>
              <a:ext uri="{FF2B5EF4-FFF2-40B4-BE49-F238E27FC236}">
                <a16:creationId xmlns:a16="http://schemas.microsoft.com/office/drawing/2014/main" xmlns="" id="{E45BFD8E-FF1B-A99C-513B-8636D308458D}"/>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5018563" y="270013"/>
            <a:ext cx="1760273" cy="7218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6DC772A5-2E6E-95E8-551E-6A771EFB3795}"/>
              </a:ext>
            </a:extLst>
          </p:cNvPr>
          <p:cNvSpPr txBox="1"/>
          <p:nvPr/>
        </p:nvSpPr>
        <p:spPr>
          <a:xfrm>
            <a:off x="301687" y="576353"/>
            <a:ext cx="3466213" cy="1569660"/>
          </a:xfrm>
          <a:prstGeom prst="rect">
            <a:avLst/>
          </a:prstGeom>
          <a:noFill/>
        </p:spPr>
        <p:txBody>
          <a:bodyPr wrap="square" rtlCol="0">
            <a:spAutoFit/>
          </a:bodyPr>
          <a:lstStyle/>
          <a:p>
            <a:r>
              <a:rPr lang="en-AU" sz="2400" dirty="0">
                <a:solidFill>
                  <a:schemeClr val="tx1"/>
                </a:solidFill>
                <a:ea typeface="Times New Roman" panose="02020603050405020304" pitchFamily="18" charset="0"/>
                <a:cs typeface="Calibri Light" panose="020F0302020204030204" pitchFamily="34" charset="0"/>
              </a:rPr>
              <a:t>Banning the export of unprocessed ferrous scrap – </a:t>
            </a:r>
            <a:r>
              <a:rPr lang="en-AU" sz="2400" dirty="0">
                <a:cs typeface="Calibri Light" panose="020F0302020204030204" pitchFamily="34" charset="0"/>
              </a:rPr>
              <a:t>Recycling</a:t>
            </a:r>
            <a:r>
              <a:rPr lang="en-AU" sz="2400" i="1" dirty="0">
                <a:solidFill>
                  <a:schemeClr val="tx1"/>
                </a:solidFill>
                <a:ea typeface="Times New Roman" panose="02020603050405020304" pitchFamily="18" charset="0"/>
                <a:cs typeface="Calibri Light" panose="020F0302020204030204" pitchFamily="34" charset="0"/>
              </a:rPr>
              <a:t> and Waste Reduction Act</a:t>
            </a:r>
            <a:r>
              <a:rPr lang="en-AU" sz="2400" dirty="0">
                <a:solidFill>
                  <a:schemeClr val="tx1"/>
                </a:solidFill>
                <a:ea typeface="Times New Roman" panose="02020603050405020304" pitchFamily="18" charset="0"/>
                <a:cs typeface="Calibri Light" panose="020F0302020204030204" pitchFamily="34" charset="0"/>
              </a:rPr>
              <a:t>  </a:t>
            </a:r>
          </a:p>
        </p:txBody>
      </p:sp>
      <p:sp>
        <p:nvSpPr>
          <p:cNvPr id="9" name="TextBox 8">
            <a:extLst>
              <a:ext uri="{FF2B5EF4-FFF2-40B4-BE49-F238E27FC236}">
                <a16:creationId xmlns:a16="http://schemas.microsoft.com/office/drawing/2014/main" xmlns="" id="{3CEC93C3-0776-CF10-1807-5A5EF1049C06}"/>
              </a:ext>
            </a:extLst>
          </p:cNvPr>
          <p:cNvSpPr txBox="1"/>
          <p:nvPr/>
        </p:nvSpPr>
        <p:spPr>
          <a:xfrm>
            <a:off x="4920863" y="1322635"/>
            <a:ext cx="6771404" cy="830997"/>
          </a:xfrm>
          <a:prstGeom prst="rect">
            <a:avLst/>
          </a:prstGeom>
          <a:noFill/>
        </p:spPr>
        <p:txBody>
          <a:bodyPr wrap="square" rtlCol="0">
            <a:spAutoFit/>
          </a:bodyPr>
          <a:lstStyle/>
          <a:p>
            <a:r>
              <a:rPr lang="en-GB" sz="2400" b="1" i="1" dirty="0">
                <a:latin typeface="+mj-lt"/>
              </a:rPr>
              <a:t>Under the Act, the Minister has the power to generate very positive economic and environmental change…</a:t>
            </a:r>
            <a:endParaRPr lang="en-AU" sz="2400" b="1" i="1" dirty="0">
              <a:latin typeface="+mj-lt"/>
            </a:endParaRPr>
          </a:p>
        </p:txBody>
      </p:sp>
    </p:spTree>
    <p:extLst>
      <p:ext uri="{BB962C8B-B14F-4D97-AF65-F5344CB8AC3E}">
        <p14:creationId xmlns:p14="http://schemas.microsoft.com/office/powerpoint/2010/main" val="41505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30A4CE28-1891-5A28-D584-DC5587BE0A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a:extLst>
              <a:ext uri="{FF2B5EF4-FFF2-40B4-BE49-F238E27FC236}">
                <a16:creationId xmlns:a16="http://schemas.microsoft.com/office/drawing/2014/main" xmlns="" id="{705EB25C-525C-174F-A85E-7CA2E3EB1215}"/>
              </a:ext>
            </a:extLst>
          </p:cNvPr>
          <p:cNvSpPr/>
          <p:nvPr/>
        </p:nvSpPr>
        <p:spPr>
          <a:xfrm>
            <a:off x="0" y="0"/>
            <a:ext cx="1219200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schemeClr val="tx1"/>
              </a:solidFill>
              <a:latin typeface="Calibri Light" panose="020F0302020204030204" pitchFamily="34" charset="0"/>
              <a:ea typeface="MS Mincho" panose="02020609040205080304" pitchFamily="49" charset="-128"/>
              <a:cs typeface="Calibri Light" panose="020F0302020204030204" pitchFamily="34" charset="0"/>
            </a:endParaRPr>
          </a:p>
          <a:p>
            <a:endParaRPr lang="en-GB" sz="2400" b="1" dirty="0">
              <a:solidFill>
                <a:schemeClr val="tx1"/>
              </a:solidFill>
              <a:latin typeface="Calibri Light" panose="020F0302020204030204" pitchFamily="34" charset="0"/>
              <a:ea typeface="MS Mincho" panose="02020609040205080304" pitchFamily="49" charset="-128"/>
              <a:cs typeface="Calibri Light" panose="020F0302020204030204" pitchFamily="34" charset="0"/>
            </a:endParaRPr>
          </a:p>
          <a:p>
            <a:endParaRPr lang="en-GB" sz="2400" b="1" dirty="0">
              <a:solidFill>
                <a:schemeClr val="tx1"/>
              </a:solidFill>
              <a:latin typeface="Calibri Light" panose="020F0302020204030204" pitchFamily="34" charset="0"/>
              <a:ea typeface="MS Mincho" panose="02020609040205080304" pitchFamily="49" charset="-128"/>
              <a:cs typeface="Calibri Light" panose="020F0302020204030204" pitchFamily="34" charset="0"/>
            </a:endParaRPr>
          </a:p>
          <a:p>
            <a:endParaRPr lang="en-GB" sz="2400" b="1" dirty="0">
              <a:solidFill>
                <a:schemeClr val="tx1"/>
              </a:solidFill>
              <a:latin typeface="Calibri Light" panose="020F0302020204030204" pitchFamily="34" charset="0"/>
              <a:ea typeface="MS Mincho" panose="02020609040205080304" pitchFamily="49" charset="-128"/>
              <a:cs typeface="Calibri Light" panose="020F0302020204030204" pitchFamily="34" charset="0"/>
            </a:endParaRPr>
          </a:p>
          <a:p>
            <a:endParaRPr lang="en-GB" sz="2400" b="1" dirty="0">
              <a:solidFill>
                <a:schemeClr val="tx1"/>
              </a:solidFill>
              <a:latin typeface="Calibri Light" panose="020F0302020204030204" pitchFamily="34" charset="0"/>
              <a:ea typeface="MS Mincho" panose="02020609040205080304" pitchFamily="49" charset="-128"/>
              <a:cs typeface="Calibri Light" panose="020F0302020204030204" pitchFamily="34" charset="0"/>
            </a:endParaRPr>
          </a:p>
          <a:p>
            <a:endParaRPr lang="en-GB" sz="2400" b="1" dirty="0">
              <a:solidFill>
                <a:schemeClr val="tx1"/>
              </a:solidFill>
              <a:latin typeface="Calibri Light" panose="020F0302020204030204" pitchFamily="34" charset="0"/>
              <a:ea typeface="MS Mincho" panose="02020609040205080304" pitchFamily="49" charset="-128"/>
              <a:cs typeface="Calibri Light" panose="020F0302020204030204" pitchFamily="34" charset="0"/>
            </a:endParaRPr>
          </a:p>
          <a:p>
            <a:endParaRPr lang="en-GB" sz="2400" b="1" dirty="0">
              <a:solidFill>
                <a:schemeClr val="tx1"/>
              </a:solidFill>
              <a:latin typeface="Calibri Light" panose="020F0302020204030204" pitchFamily="34" charset="0"/>
              <a:ea typeface="MS Mincho" panose="02020609040205080304" pitchFamily="49" charset="-128"/>
              <a:cs typeface="Calibri Light" panose="020F0302020204030204" pitchFamily="34" charset="0"/>
            </a:endParaRPr>
          </a:p>
          <a:p>
            <a:r>
              <a:rPr lang="en-GB" sz="2000" b="1"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
            </a:r>
            <a:br>
              <a:rPr lang="en-GB" sz="2000" b="1"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br>
            <a:r>
              <a:rPr lang="en-GB" sz="2000" b="1"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S</a:t>
            </a:r>
            <a:r>
              <a:rPr lang="en-AU" sz="2000" b="1" dirty="0" err="1">
                <a:solidFill>
                  <a:schemeClr val="bg1"/>
                </a:solidFill>
                <a:latin typeface="Calibri Light" panose="020F0302020204030204" pitchFamily="34" charset="0"/>
                <a:ea typeface="MS Mincho" panose="02020609040205080304" pitchFamily="49" charset="-128"/>
                <a:cs typeface="Calibri Light" panose="020F0302020204030204" pitchFamily="34" charset="0"/>
              </a:rPr>
              <a:t>ummary</a:t>
            </a:r>
            <a:r>
              <a:rPr lang="en-AU" sz="2000" b="1"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 of Proposal Benefits – Banning the Export of Unprocessed Ferrous Scrap:</a:t>
            </a:r>
          </a:p>
          <a:p>
            <a:endPar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endParaRPr>
          </a:p>
          <a:p>
            <a:pPr marL="285750"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Economic:  </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Steel, scrap recycling &amp; construction jobs</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Industry, government $rev; GDP impacts</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Government $revenue</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Steel industry – security of local supply</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Increases local industry capacity</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Industry efficiency, supply chain management</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Local industry growth supported</a:t>
            </a:r>
          </a:p>
          <a:p>
            <a:pPr marL="285750"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Environmental:</a:t>
            </a:r>
          </a:p>
          <a:p>
            <a:pPr marL="742950" lvl="1" indent="-285750">
              <a:buFont typeface="Arial" panose="020B0604020202020204" pitchFamily="34" charset="0"/>
              <a:buChar char="•"/>
            </a:pPr>
            <a:r>
              <a:rPr lang="en-AU" sz="2000" dirty="0" err="1">
                <a:solidFill>
                  <a:schemeClr val="bg1"/>
                </a:solidFill>
                <a:latin typeface="Calibri Light" panose="020F0302020204030204" pitchFamily="34" charset="0"/>
                <a:ea typeface="MS Mincho" panose="02020609040205080304" pitchFamily="49" charset="-128"/>
                <a:cs typeface="Calibri Light" panose="020F0302020204030204" pitchFamily="34" charset="0"/>
              </a:rPr>
              <a:t>GHGe</a:t>
            </a: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 benefits to local steel producers</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Supports Aust </a:t>
            </a:r>
            <a:r>
              <a:rPr lang="en-AU" sz="2000" dirty="0" err="1">
                <a:solidFill>
                  <a:schemeClr val="bg1"/>
                </a:solidFill>
                <a:latin typeface="Calibri Light" panose="020F0302020204030204" pitchFamily="34" charset="0"/>
                <a:ea typeface="MS Mincho" panose="02020609040205080304" pitchFamily="49" charset="-128"/>
                <a:cs typeface="Calibri Light" panose="020F0302020204030204" pitchFamily="34" charset="0"/>
              </a:rPr>
              <a:t>GHGe</a:t>
            </a: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 target reduction </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Supports hard to abate sector, GHG reduction</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Transport footprint reduction for scrap</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Hazardous waste management security</a:t>
            </a:r>
          </a:p>
          <a:p>
            <a:pPr marL="742950" lvl="1"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Reduces risk of env impacts - other OS communities</a:t>
            </a:r>
          </a:p>
          <a:p>
            <a:pPr marL="285750" indent="-285750">
              <a:buFont typeface="Arial" panose="020B0604020202020204" pitchFamily="34" charset="0"/>
              <a:buChar char="•"/>
            </a:pPr>
            <a:r>
              <a:rPr lang="en-AU" sz="20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rPr>
              <a:t>Corporate Social Responsibility</a:t>
            </a:r>
          </a:p>
          <a:p>
            <a:pPr lvl="1"/>
            <a:endParaRPr lang="en-AU" sz="16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endParaRPr>
          </a:p>
          <a:p>
            <a:pPr marL="742950" lvl="1" indent="-285750">
              <a:buFont typeface="Arial" panose="020B0604020202020204" pitchFamily="34" charset="0"/>
              <a:buChar char="•"/>
            </a:pPr>
            <a:endParaRPr lang="en-AU" sz="16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endParaRPr>
          </a:p>
          <a:p>
            <a:endParaRPr lang="en-AU" sz="24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endParaRPr>
          </a:p>
          <a:p>
            <a:endParaRPr lang="en-AU" sz="24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endParaRPr>
          </a:p>
          <a:p>
            <a:endParaRPr lang="en-AU" sz="2400" dirty="0">
              <a:solidFill>
                <a:schemeClr val="bg1"/>
              </a:solidFill>
              <a:latin typeface="Calibri Light" panose="020F0302020204030204" pitchFamily="34" charset="0"/>
              <a:ea typeface="MS Mincho" panose="02020609040205080304" pitchFamily="49" charset="-128"/>
              <a:cs typeface="Calibri Light" panose="020F0302020204030204" pitchFamily="34" charset="0"/>
            </a:endParaRPr>
          </a:p>
        </p:txBody>
      </p:sp>
      <p:pic>
        <p:nvPicPr>
          <p:cNvPr id="2" name="Picture 1">
            <a:extLst>
              <a:ext uri="{FF2B5EF4-FFF2-40B4-BE49-F238E27FC236}">
                <a16:creationId xmlns:a16="http://schemas.microsoft.com/office/drawing/2014/main" xmlns="" id="{C833122F-9C59-A710-F7D9-8286B82B32BE}"/>
              </a:ext>
            </a:extLst>
          </p:cNvPr>
          <p:cNvPicPr>
            <a:picLocks noChangeAspect="1"/>
          </p:cNvPicPr>
          <p:nvPr/>
        </p:nvPicPr>
        <p:blipFill>
          <a:blip r:embed="rId2"/>
          <a:stretch>
            <a:fillRect/>
          </a:stretch>
        </p:blipFill>
        <p:spPr>
          <a:xfrm>
            <a:off x="6031316" y="2497183"/>
            <a:ext cx="5842459" cy="3156104"/>
          </a:xfrm>
          <a:prstGeom prst="rect">
            <a:avLst/>
          </a:prstGeom>
        </p:spPr>
      </p:pic>
      <p:pic>
        <p:nvPicPr>
          <p:cNvPr id="6" name="Picture 17">
            <a:extLst>
              <a:ext uri="{FF2B5EF4-FFF2-40B4-BE49-F238E27FC236}">
                <a16:creationId xmlns:a16="http://schemas.microsoft.com/office/drawing/2014/main" xmlns="" id="{7F740BFD-739F-C408-1267-368BACEDC5F7}"/>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132725" y="65663"/>
            <a:ext cx="1950116" cy="8715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businesscard, clipart, vector graphics&#10;&#10;Description automatically generated">
            <a:extLst>
              <a:ext uri="{FF2B5EF4-FFF2-40B4-BE49-F238E27FC236}">
                <a16:creationId xmlns:a16="http://schemas.microsoft.com/office/drawing/2014/main" xmlns="" id="{24E2BC0E-8522-DECB-01CB-9CF1FE3BD14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65027" y="140383"/>
            <a:ext cx="1594248" cy="923948"/>
          </a:xfrm>
          <a:prstGeom prst="rect">
            <a:avLst/>
          </a:prstGeom>
          <a:noFill/>
          <a:ln>
            <a:noFill/>
          </a:ln>
        </p:spPr>
      </p:pic>
    </p:spTree>
    <p:extLst>
      <p:ext uri="{BB962C8B-B14F-4D97-AF65-F5344CB8AC3E}">
        <p14:creationId xmlns:p14="http://schemas.microsoft.com/office/powerpoint/2010/main" val="155167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21" end="2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22" end="2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933721" y="1590819"/>
            <a:ext cx="9625144" cy="1465911"/>
          </a:xfrm>
        </p:spPr>
        <p:txBody>
          <a:bodyPr>
            <a:normAutofit/>
          </a:bodyPr>
          <a:lstStyle/>
          <a:p>
            <a:r>
              <a:rPr lang="en-AU" dirty="0"/>
              <a:t>Further Information:</a:t>
            </a:r>
          </a:p>
          <a:p>
            <a:endParaRPr lang="en-AU" dirty="0">
              <a:solidFill>
                <a:schemeClr val="accent1">
                  <a:lumMod val="50000"/>
                </a:schemeClr>
              </a:solidFill>
            </a:endParaRPr>
          </a:p>
          <a:p>
            <a:endParaRPr lang="en-AU" dirty="0">
              <a:solidFill>
                <a:schemeClr val="accent1">
                  <a:lumMod val="50000"/>
                </a:schemeClr>
              </a:solidFill>
            </a:endParaRPr>
          </a:p>
        </p:txBody>
      </p:sp>
      <p:pic>
        <p:nvPicPr>
          <p:cNvPr id="6" name="Picture 5">
            <a:extLst>
              <a:ext uri="{FF2B5EF4-FFF2-40B4-BE49-F238E27FC236}">
                <a16:creationId xmlns:a16="http://schemas.microsoft.com/office/drawing/2014/main" xmlns="" id="{904BBF74-6ACD-154A-8D30-E480547C04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6663" y="5998203"/>
            <a:ext cx="6399179" cy="656326"/>
          </a:xfrm>
          <a:prstGeom prst="rect">
            <a:avLst/>
          </a:prstGeom>
        </p:spPr>
      </p:pic>
      <p:pic>
        <p:nvPicPr>
          <p:cNvPr id="1026" name="Picture 17">
            <a:extLst>
              <a:ext uri="{FF2B5EF4-FFF2-40B4-BE49-F238E27FC236}">
                <a16:creationId xmlns:a16="http://schemas.microsoft.com/office/drawing/2014/main" xmlns="" id="{8FC40B10-2224-0F22-12A7-AD1C19F64218}"/>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447540" y="228600"/>
            <a:ext cx="1765300"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1B836C4D-803F-7D9D-4524-FC6A28B57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44061"/>
                </a:solidFill>
                <a:effectLst/>
                <a:latin typeface="Calibri Light" panose="020F030202020403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xmlns="" id="{35BCA0F9-0D7E-2842-64A0-BDC52C9789A2}"/>
              </a:ext>
            </a:extLst>
          </p:cNvPr>
          <p:cNvSpPr>
            <a:spLocks noChangeArrowheads="1"/>
          </p:cNvSpPr>
          <p:nvPr/>
        </p:nvSpPr>
        <p:spPr bwMode="auto">
          <a:xfrm>
            <a:off x="0" y="1181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44061"/>
                </a:solidFill>
                <a:effectLst/>
                <a:ea typeface="Times New Roman" panose="02020603050405020304" pitchFamily="18" charset="0"/>
              </a:rPr>
              <a:t>                                            </a:t>
            </a:r>
            <a:r>
              <a:rPr kumimoji="0" lang="en-US" altLang="en-US" sz="1000" b="0" i="0" u="none" strike="noStrike" cap="none" normalizeH="0" baseline="0" dirty="0">
                <a:ln>
                  <a:noFill/>
                </a:ln>
                <a:solidFill>
                  <a:srgbClr val="244061"/>
                </a:solidFill>
                <a:effectLst/>
                <a:latin typeface="Calibri Light" panose="020F030202020403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xmlns="" id="{C17F9183-811F-F432-9D63-8A140B860FCD}"/>
              </a:ext>
            </a:extLst>
          </p:cNvPr>
          <p:cNvSpPr>
            <a:spLocks noChangeArrowheads="1"/>
          </p:cNvSpPr>
          <p:nvPr/>
        </p:nvSpPr>
        <p:spPr bwMode="auto">
          <a:xfrm>
            <a:off x="0" y="203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descr="A picture containing text, businesscard, clipart, vector graphics&#10;&#10;Description automatically generated">
            <a:extLst>
              <a:ext uri="{FF2B5EF4-FFF2-40B4-BE49-F238E27FC236}">
                <a16:creationId xmlns:a16="http://schemas.microsoft.com/office/drawing/2014/main" xmlns="" id="{3499BAC4-E516-C570-02E0-8116054DFE2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14110" y="252109"/>
            <a:ext cx="1530350" cy="850900"/>
          </a:xfrm>
          <a:prstGeom prst="rect">
            <a:avLst/>
          </a:prstGeom>
          <a:noFill/>
          <a:ln>
            <a:noFill/>
          </a:ln>
        </p:spPr>
      </p:pic>
      <p:graphicFrame>
        <p:nvGraphicFramePr>
          <p:cNvPr id="5" name="Table 8">
            <a:extLst>
              <a:ext uri="{FF2B5EF4-FFF2-40B4-BE49-F238E27FC236}">
                <a16:creationId xmlns:a16="http://schemas.microsoft.com/office/drawing/2014/main" xmlns="" id="{F41C0223-5603-A64D-5368-176F355876FE}"/>
              </a:ext>
            </a:extLst>
          </p:cNvPr>
          <p:cNvGraphicFramePr>
            <a:graphicFrameLocks noGrp="1"/>
          </p:cNvGraphicFramePr>
          <p:nvPr>
            <p:extLst>
              <p:ext uri="{D42A27DB-BD31-4B8C-83A1-F6EECF244321}">
                <p14:modId xmlns:p14="http://schemas.microsoft.com/office/powerpoint/2010/main" val="833816130"/>
              </p:ext>
            </p:extLst>
          </p:nvPr>
        </p:nvGraphicFramePr>
        <p:xfrm>
          <a:off x="849363" y="2914301"/>
          <a:ext cx="10292975" cy="2049254"/>
        </p:xfrm>
        <a:graphic>
          <a:graphicData uri="http://schemas.openxmlformats.org/drawingml/2006/table">
            <a:tbl>
              <a:tblPr firstRow="1" bandRow="1">
                <a:tableStyleId>{5C22544A-7EE6-4342-B048-85BDC9FD1C3A}</a:tableStyleId>
              </a:tblPr>
              <a:tblGrid>
                <a:gridCol w="3772980">
                  <a:extLst>
                    <a:ext uri="{9D8B030D-6E8A-4147-A177-3AD203B41FA5}">
                      <a16:colId xmlns:a16="http://schemas.microsoft.com/office/drawing/2014/main" xmlns="" val="3350964562"/>
                    </a:ext>
                  </a:extLst>
                </a:gridCol>
                <a:gridCol w="2764978">
                  <a:extLst>
                    <a:ext uri="{9D8B030D-6E8A-4147-A177-3AD203B41FA5}">
                      <a16:colId xmlns:a16="http://schemas.microsoft.com/office/drawing/2014/main" xmlns="" val="3760139553"/>
                    </a:ext>
                  </a:extLst>
                </a:gridCol>
                <a:gridCol w="3755017">
                  <a:extLst>
                    <a:ext uri="{9D8B030D-6E8A-4147-A177-3AD203B41FA5}">
                      <a16:colId xmlns:a16="http://schemas.microsoft.com/office/drawing/2014/main" xmlns="" val="3651995447"/>
                    </a:ext>
                  </a:extLst>
                </a:gridCol>
              </a:tblGrid>
              <a:tr h="2049254">
                <a:tc>
                  <a:txBody>
                    <a:bodyPr/>
                    <a:lstStyle/>
                    <a:p>
                      <a:endParaRPr lang="en-US" b="0" i="0" dirty="0">
                        <a:solidFill>
                          <a:schemeClr val="tx1"/>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en-AU"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t>Sulfianda Soeleiman</a:t>
                      </a:r>
                      <a:br>
                        <a:rPr lang="en-AU"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br>
                      <a:r>
                        <a:rPr lang="en-AU"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t>State Manager Vic-SA-Tas</a:t>
                      </a:r>
                    </a:p>
                    <a:p>
                      <a:r>
                        <a:rPr lang="en-AU"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t>Australian Steel Institute</a:t>
                      </a:r>
                    </a:p>
                    <a:p>
                      <a:r>
                        <a:rPr lang="en-AU"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t>Mobile 0437 594 571</a:t>
                      </a:r>
                    </a:p>
                    <a:p>
                      <a:r>
                        <a:rPr lang="en-AU" sz="1800" b="0" i="0" u="none" strike="noStrike" kern="1200" dirty="0">
                          <a:solidFill>
                            <a:schemeClr val="tx1"/>
                          </a:solidFill>
                          <a:effectLst/>
                          <a:latin typeface="Calibri Light" panose="020F0302020204030204" pitchFamily="34" charset="0"/>
                          <a:ea typeface="+mn-ea"/>
                          <a:cs typeface="Calibri Light" panose="020F0302020204030204" pitchFamily="34" charset="0"/>
                          <a:hlinkClick r:id="rId6">
                            <a:extLst>
                              <a:ext uri="{A12FA001-AC4F-418D-AE19-62706E023703}">
                                <ahyp:hlinkClr xmlns:ahyp="http://schemas.microsoft.com/office/drawing/2018/hyperlinkcolor" xmlns="" val="tx"/>
                              </a:ext>
                            </a:extLst>
                          </a:hlinkClick>
                        </a:rPr>
                        <a:t>sulfiandas@steel.org.au</a:t>
                      </a:r>
                      <a:r>
                        <a:rPr lang="en-AU"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t> </a:t>
                      </a:r>
                    </a:p>
                    <a:p>
                      <a:endParaRPr lang="en-US" b="0" i="0" dirty="0">
                        <a:solidFill>
                          <a:schemeClr val="tx1"/>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pPr>
                        <a:spcAft>
                          <a:spcPts val="0"/>
                        </a:spcAft>
                      </a:pPr>
                      <a:endParaRPr lang="en-AU" sz="2800" b="0" i="0" dirty="0">
                        <a:solidFill>
                          <a:schemeClr val="tx1"/>
                        </a:solidFill>
                        <a:latin typeface="Calibri Light" panose="020F0302020204030204" pitchFamily="34" charset="0"/>
                        <a:ea typeface="MS Mincho" panose="02020609040205080304" pitchFamily="49" charset="-128"/>
                        <a:cs typeface="Calibri Light" panose="020F0302020204030204" pitchFamily="34" charset="0"/>
                      </a:endParaRPr>
                    </a:p>
                  </a:txBody>
                  <a:tcPr>
                    <a:solidFill>
                      <a:schemeClr val="bg1"/>
                    </a:solidFill>
                  </a:tcPr>
                </a:tc>
                <a:extLst>
                  <a:ext uri="{0D108BD9-81ED-4DB2-BD59-A6C34878D82A}">
                    <a16:rowId xmlns:a16="http://schemas.microsoft.com/office/drawing/2014/main" xmlns="" val="1633496178"/>
                  </a:ext>
                </a:extLst>
              </a:tr>
            </a:tbl>
          </a:graphicData>
        </a:graphic>
      </p:graphicFrame>
    </p:spTree>
    <p:extLst>
      <p:ext uri="{BB962C8B-B14F-4D97-AF65-F5344CB8AC3E}">
        <p14:creationId xmlns:p14="http://schemas.microsoft.com/office/powerpoint/2010/main" val="233427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2428793" y="2003041"/>
            <a:ext cx="9691241" cy="2107525"/>
          </a:xfrm>
        </p:spPr>
        <p:txBody>
          <a:bodyPr>
            <a:normAutofit/>
          </a:bodyPr>
          <a:lstStyle/>
          <a:p>
            <a:endParaRPr lang="en-AU" sz="3200" dirty="0"/>
          </a:p>
          <a:p>
            <a:endParaRPr lang="en-AU" dirty="0"/>
          </a:p>
        </p:txBody>
      </p:sp>
      <p:pic>
        <p:nvPicPr>
          <p:cNvPr id="2" name="Picture 17">
            <a:extLst>
              <a:ext uri="{FF2B5EF4-FFF2-40B4-BE49-F238E27FC236}">
                <a16:creationId xmlns:a16="http://schemas.microsoft.com/office/drawing/2014/main" xmlns="" id="{D1FD7C6B-34A3-F924-D97C-263D2F6A01A0}"/>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1067880" y="915887"/>
            <a:ext cx="2238302" cy="9178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businesscard, clipart, vector graphics&#10;&#10;Description automatically generated">
            <a:extLst>
              <a:ext uri="{FF2B5EF4-FFF2-40B4-BE49-F238E27FC236}">
                <a16:creationId xmlns:a16="http://schemas.microsoft.com/office/drawing/2014/main" xmlns="" id="{C33ADF25-A5A1-08A3-43E2-E92E6E4A1B5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5996" y="3279481"/>
            <a:ext cx="1960186" cy="1089896"/>
          </a:xfrm>
          <a:prstGeom prst="rect">
            <a:avLst/>
          </a:prstGeom>
          <a:noFill/>
          <a:ln>
            <a:noFill/>
          </a:ln>
        </p:spPr>
      </p:pic>
      <p:sp>
        <p:nvSpPr>
          <p:cNvPr id="6" name="TextBox 5">
            <a:extLst>
              <a:ext uri="{FF2B5EF4-FFF2-40B4-BE49-F238E27FC236}">
                <a16:creationId xmlns:a16="http://schemas.microsoft.com/office/drawing/2014/main" xmlns="" id="{ECAFCD82-1933-DD6C-97ED-94FA96442066}"/>
              </a:ext>
            </a:extLst>
          </p:cNvPr>
          <p:cNvSpPr txBox="1"/>
          <p:nvPr/>
        </p:nvSpPr>
        <p:spPr>
          <a:xfrm>
            <a:off x="4751626" y="166498"/>
            <a:ext cx="6094378" cy="4433714"/>
          </a:xfrm>
          <a:prstGeom prst="rect">
            <a:avLst/>
          </a:prstGeom>
          <a:noFill/>
        </p:spPr>
        <p:txBody>
          <a:bodyPr wrap="square">
            <a:spAutoFit/>
          </a:bodyPr>
          <a:lstStyle/>
          <a:p>
            <a:pPr>
              <a:lnSpc>
                <a:spcPct val="150000"/>
              </a:lnSpc>
            </a:pPr>
            <a:r>
              <a:rPr lang="en-AU" sz="1800" b="1" i="1" dirty="0">
                <a:solidFill>
                  <a:srgbClr val="000000"/>
                </a:solidFill>
                <a:effectLst/>
                <a:latin typeface="Calibri Light" panose="020F0302020204030204" pitchFamily="34" charset="0"/>
                <a:ea typeface="Times New Roman" panose="02020603050405020304" pitchFamily="18" charset="0"/>
              </a:rPr>
              <a:t>NWRIC</a:t>
            </a:r>
            <a:r>
              <a:rPr lang="en-AU" sz="1800" dirty="0">
                <a:solidFill>
                  <a:srgbClr val="000000"/>
                </a:solidFill>
                <a:effectLst/>
                <a:latin typeface="Calibri Light" panose="020F0302020204030204" pitchFamily="34" charset="0"/>
                <a:ea typeface="Times New Roman" panose="02020603050405020304" pitchFamily="18" charset="0"/>
              </a:rPr>
              <a:t> is a not for profit industry association, funded by major waste and recycling businesses operating Australia wide. It brings together national waste and recycling business leaders and affiliated state waste and recycling associations to formulate policies that will advance waste and recycling services in Australia. </a:t>
            </a:r>
            <a:endParaRPr lang="en-AU" sz="2800" dirty="0">
              <a:effectLst/>
              <a:latin typeface="Times New Roman" panose="02020603050405020304" pitchFamily="18" charset="0"/>
              <a:ea typeface="Times New Roman" panose="02020603050405020304" pitchFamily="18" charset="0"/>
            </a:endParaRPr>
          </a:p>
          <a:p>
            <a:pPr>
              <a:lnSpc>
                <a:spcPct val="150000"/>
              </a:lnSpc>
            </a:pPr>
            <a:r>
              <a:rPr lang="en-AU" sz="1000" dirty="0">
                <a:solidFill>
                  <a:srgbClr val="000000"/>
                </a:solidFill>
                <a:effectLst/>
                <a:latin typeface="Calibri Light" panose="020F0302020204030204" pitchFamily="34" charset="0"/>
                <a:ea typeface="Times New Roman" panose="02020603050405020304" pitchFamily="18" charset="0"/>
              </a:rPr>
              <a:t> </a:t>
            </a:r>
            <a:endParaRPr lang="en-AU" sz="1000" dirty="0">
              <a:effectLst/>
              <a:latin typeface="Times New Roman" panose="02020603050405020304" pitchFamily="18" charset="0"/>
              <a:ea typeface="Times New Roman" panose="02020603050405020304" pitchFamily="18" charset="0"/>
            </a:endParaRPr>
          </a:p>
          <a:p>
            <a:pPr>
              <a:lnSpc>
                <a:spcPct val="150000"/>
              </a:lnSpc>
            </a:pPr>
            <a:r>
              <a:rPr lang="en-AU" sz="1800" dirty="0">
                <a:solidFill>
                  <a:srgbClr val="000000"/>
                </a:solidFill>
                <a:effectLst/>
                <a:latin typeface="Calibri Light" panose="020F0302020204030204" pitchFamily="34" charset="0"/>
                <a:ea typeface="Times New Roman" panose="02020603050405020304" pitchFamily="18" charset="0"/>
              </a:rPr>
              <a:t>The </a:t>
            </a:r>
            <a:r>
              <a:rPr lang="en-AU" sz="1800" b="1" i="1" dirty="0">
                <a:solidFill>
                  <a:srgbClr val="000000"/>
                </a:solidFill>
                <a:effectLst/>
                <a:latin typeface="Calibri Light" panose="020F0302020204030204" pitchFamily="34" charset="0"/>
                <a:ea typeface="Times New Roman" panose="02020603050405020304" pitchFamily="18" charset="0"/>
              </a:rPr>
              <a:t>Australian Steel Institute </a:t>
            </a:r>
            <a:r>
              <a:rPr lang="en-AU" sz="1800" dirty="0">
                <a:solidFill>
                  <a:srgbClr val="000000"/>
                </a:solidFill>
                <a:effectLst/>
                <a:latin typeface="Calibri Light" panose="020F0302020204030204" pitchFamily="34" charset="0"/>
                <a:ea typeface="Times New Roman" panose="02020603050405020304" pitchFamily="18" charset="0"/>
              </a:rPr>
              <a:t>is Australia's peak body representing the entire steel supply value chain from the steel manufacturing mills through to end users in building and construction, heavy engineering and manufacturing. </a:t>
            </a:r>
            <a:endParaRPr lang="en-AU"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F48DDDA0-46BC-D27B-E27A-9812BE590677}"/>
              </a:ext>
            </a:extLst>
          </p:cNvPr>
          <p:cNvSpPr txBox="1"/>
          <p:nvPr/>
        </p:nvSpPr>
        <p:spPr>
          <a:xfrm>
            <a:off x="4751626" y="4794177"/>
            <a:ext cx="6094378" cy="1709892"/>
          </a:xfrm>
          <a:prstGeom prst="rect">
            <a:avLst/>
          </a:prstGeom>
          <a:noFill/>
        </p:spPr>
        <p:txBody>
          <a:bodyPr wrap="square">
            <a:spAutoFit/>
          </a:bodyPr>
          <a:lstStyle/>
          <a:p>
            <a:pPr>
              <a:lnSpc>
                <a:spcPct val="150000"/>
              </a:lnSpc>
            </a:pPr>
            <a:r>
              <a:rPr lang="en-AU" sz="1800" b="1" i="1" dirty="0">
                <a:solidFill>
                  <a:srgbClr val="000000"/>
                </a:solidFill>
                <a:effectLst/>
                <a:latin typeface="Calibri Light" panose="020F0302020204030204" pitchFamily="34" charset="0"/>
                <a:ea typeface="Times New Roman" panose="02020603050405020304" pitchFamily="18" charset="0"/>
              </a:rPr>
              <a:t>Australian Economic Advocacy Solutions (AEAS) </a:t>
            </a:r>
            <a:r>
              <a:rPr lang="en-AU" sz="1800" dirty="0">
                <a:solidFill>
                  <a:srgbClr val="000000"/>
                </a:solidFill>
                <a:effectLst/>
                <a:latin typeface="Calibri Light" panose="020F0302020204030204" pitchFamily="34" charset="0"/>
                <a:ea typeface="Times New Roman" panose="02020603050405020304" pitchFamily="18" charset="0"/>
              </a:rPr>
              <a:t>was engaged by NWRIC and ASI to analyse the economic and environmental benefits from a national ban on the export of unprocessed ferrous scrap metal.</a:t>
            </a:r>
            <a:endParaRPr lang="en-AU" sz="28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xmlns="" id="{CD8D9FC9-63B9-5D38-D10A-EAD28B2DB2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833" y="5795788"/>
            <a:ext cx="3724627" cy="382013"/>
          </a:xfrm>
          <a:prstGeom prst="rect">
            <a:avLst/>
          </a:prstGeom>
        </p:spPr>
      </p:pic>
    </p:spTree>
    <p:extLst>
      <p:ext uri="{BB962C8B-B14F-4D97-AF65-F5344CB8AC3E}">
        <p14:creationId xmlns:p14="http://schemas.microsoft.com/office/powerpoint/2010/main" val="303954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2428793" y="2003041"/>
            <a:ext cx="9691241" cy="2107525"/>
          </a:xfrm>
        </p:spPr>
        <p:txBody>
          <a:bodyPr>
            <a:normAutofit/>
          </a:bodyPr>
          <a:lstStyle/>
          <a:p>
            <a:endParaRPr lang="en-AU" sz="3200" dirty="0"/>
          </a:p>
          <a:p>
            <a:endParaRPr lang="en-AU" dirty="0"/>
          </a:p>
        </p:txBody>
      </p:sp>
      <p:pic>
        <p:nvPicPr>
          <p:cNvPr id="4" name="Picture 3" descr="A picture containing text, businesscard, clipart, vector graphics&#10;&#10;Description automatically generated">
            <a:extLst>
              <a:ext uri="{FF2B5EF4-FFF2-40B4-BE49-F238E27FC236}">
                <a16:creationId xmlns:a16="http://schemas.microsoft.com/office/drawing/2014/main" xmlns="" id="{76B53C9E-9773-7099-94A5-0E217FB9D72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510154" y="205087"/>
            <a:ext cx="1540355" cy="892714"/>
          </a:xfrm>
          <a:prstGeom prst="rect">
            <a:avLst/>
          </a:prstGeom>
          <a:noFill/>
          <a:ln>
            <a:noFill/>
          </a:ln>
        </p:spPr>
      </p:pic>
      <p:sp>
        <p:nvSpPr>
          <p:cNvPr id="5" name="TextBox 4">
            <a:extLst>
              <a:ext uri="{FF2B5EF4-FFF2-40B4-BE49-F238E27FC236}">
                <a16:creationId xmlns:a16="http://schemas.microsoft.com/office/drawing/2014/main" xmlns="" id="{D911874A-1E58-D55D-CACF-EAC77D40F9B4}"/>
              </a:ext>
            </a:extLst>
          </p:cNvPr>
          <p:cNvSpPr txBox="1"/>
          <p:nvPr/>
        </p:nvSpPr>
        <p:spPr>
          <a:xfrm>
            <a:off x="356839" y="400257"/>
            <a:ext cx="2960520" cy="523220"/>
          </a:xfrm>
          <a:prstGeom prst="rect">
            <a:avLst/>
          </a:prstGeom>
          <a:noFill/>
        </p:spPr>
        <p:txBody>
          <a:bodyPr wrap="square" rtlCol="0">
            <a:spAutoFit/>
          </a:bodyPr>
          <a:lstStyle/>
          <a:p>
            <a:r>
              <a:rPr lang="en-GB" sz="2800" dirty="0">
                <a:solidFill>
                  <a:schemeClr val="bg1"/>
                </a:solidFill>
              </a:rPr>
              <a:t>Purpose &amp; Reason</a:t>
            </a:r>
            <a:endParaRPr lang="en-AU" sz="2800" dirty="0">
              <a:solidFill>
                <a:schemeClr val="bg1"/>
              </a:solidFill>
            </a:endParaRPr>
          </a:p>
        </p:txBody>
      </p:sp>
      <p:sp>
        <p:nvSpPr>
          <p:cNvPr id="3" name="Rectangle 2">
            <a:extLst>
              <a:ext uri="{FF2B5EF4-FFF2-40B4-BE49-F238E27FC236}">
                <a16:creationId xmlns:a16="http://schemas.microsoft.com/office/drawing/2014/main" xmlns="" id="{705EB25C-525C-174F-A85E-7CA2E3EB1215}"/>
              </a:ext>
            </a:extLst>
          </p:cNvPr>
          <p:cNvSpPr/>
          <p:nvPr/>
        </p:nvSpPr>
        <p:spPr>
          <a:xfrm>
            <a:off x="254846" y="8709"/>
            <a:ext cx="7317497" cy="68492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2200" b="1"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r>
              <a:rPr lang="en-AU" sz="2200" b="1"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Last Year, NWRIC and the ASI called for a national ban on the export of unprocessed scrap metal. </a:t>
            </a:r>
          </a:p>
          <a:p>
            <a:endPar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r>
              <a:rPr lang="en-AU" sz="2200" b="1"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The call for change:</a:t>
            </a:r>
          </a:p>
          <a:p>
            <a:pPr marL="285750" indent="-285750">
              <a:buFont typeface="Arial" panose="020B0604020202020204" pitchFamily="34" charset="0"/>
              <a:buChar char="•"/>
            </a:pP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Onshoring of Australian processing of ferrous scrap metal</a:t>
            </a:r>
          </a:p>
          <a:p>
            <a:endPar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r>
              <a:rPr lang="en-AU" sz="2200" b="1"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Why:</a:t>
            </a: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a:t>
            </a:r>
          </a:p>
          <a:p>
            <a:pPr marL="285750" indent="-285750">
              <a:buFont typeface="Arial" panose="020B0604020202020204" pitchFamily="34" charset="0"/>
              <a:buChar char="•"/>
            </a:pPr>
            <a:r>
              <a:rPr lang="en-AU" sz="2200"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Economy </a:t>
            </a: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creating both direct &amp; indirect jobs &amp; other economic benefits </a:t>
            </a:r>
          </a:p>
          <a:p>
            <a:pPr marL="285750" indent="-285750">
              <a:buFont typeface="Arial" panose="020B0604020202020204" pitchFamily="34" charset="0"/>
              <a:buChar char="•"/>
            </a:pPr>
            <a:r>
              <a:rPr lang="en-AU" sz="2200"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Environmental</a:t>
            </a: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 superior environmental benefits</a:t>
            </a:r>
          </a:p>
          <a:p>
            <a:pPr marL="285750" indent="-285750">
              <a:buFont typeface="Arial" panose="020B0604020202020204" pitchFamily="34" charset="0"/>
              <a:buChar char="•"/>
            </a:pPr>
            <a:r>
              <a:rPr lang="en-AU" sz="2200"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Social responsibility</a:t>
            </a: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 sending our waste to others </a:t>
            </a:r>
          </a:p>
          <a:p>
            <a:pPr marL="285750" indent="-285750">
              <a:buFont typeface="Arial" panose="020B0604020202020204" pitchFamily="34" charset="0"/>
              <a:buChar char="•"/>
            </a:pPr>
            <a:endPar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r>
              <a:rPr lang="en-AU" sz="2200" b="1"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The arguments for are far reaching:</a:t>
            </a:r>
          </a:p>
          <a:p>
            <a:pPr marL="285750" indent="-285750">
              <a:buFont typeface="Arial" panose="020B0604020202020204" pitchFamily="34" charset="0"/>
              <a:buChar char="•"/>
            </a:pP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Increase industry capacity</a:t>
            </a:r>
          </a:p>
          <a:p>
            <a:pPr marL="285750" indent="-285750">
              <a:buFont typeface="Arial" panose="020B0604020202020204" pitchFamily="34" charset="0"/>
              <a:buChar char="•"/>
            </a:pP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Security of locally made steel supply</a:t>
            </a:r>
          </a:p>
          <a:p>
            <a:pPr marL="285750" indent="-285750">
              <a:buFont typeface="Arial" panose="020B0604020202020204" pitchFamily="34" charset="0"/>
              <a:buChar char="•"/>
            </a:pP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Economy and jobs</a:t>
            </a:r>
          </a:p>
          <a:p>
            <a:pPr marL="285750" indent="-285750">
              <a:buFont typeface="Arial" panose="020B0604020202020204" pitchFamily="34" charset="0"/>
              <a:buChar char="•"/>
            </a:pP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Carbon footprint reduction</a:t>
            </a:r>
          </a:p>
          <a:p>
            <a:pPr marL="285750" indent="-285750">
              <a:buFont typeface="Arial" panose="020B0604020202020204" pitchFamily="34" charset="0"/>
              <a:buChar char="•"/>
            </a:pP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Eliminate environmental impacts on others</a:t>
            </a:r>
          </a:p>
          <a:p>
            <a:pPr marL="285750" indent="-285750">
              <a:buFont typeface="Arial" panose="020B0604020202020204" pitchFamily="34" charset="0"/>
              <a:buChar char="•"/>
            </a:pP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Local Industry reduction in </a:t>
            </a:r>
            <a:r>
              <a:rPr lang="en-AU" sz="2200" dirty="0" err="1">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GHGe</a:t>
            </a:r>
            <a:endPar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buFont typeface="Arial" panose="020B0604020202020204" pitchFamily="34" charset="0"/>
              <a:buChar char="•"/>
            </a:pPr>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Positive budgetary impacts</a:t>
            </a:r>
          </a:p>
          <a:p>
            <a:r>
              <a:rPr lang="en-AU" sz="22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a:t>
            </a:r>
          </a:p>
        </p:txBody>
      </p:sp>
      <p:pic>
        <p:nvPicPr>
          <p:cNvPr id="8" name="Picture 7">
            <a:extLst>
              <a:ext uri="{FF2B5EF4-FFF2-40B4-BE49-F238E27FC236}">
                <a16:creationId xmlns:a16="http://schemas.microsoft.com/office/drawing/2014/main" xmlns="" id="{681A4571-AFD7-EE98-F3E0-9D187DBB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43" y="1323703"/>
            <a:ext cx="4619657" cy="5534367"/>
          </a:xfrm>
          <a:prstGeom prst="rect">
            <a:avLst/>
          </a:prstGeom>
        </p:spPr>
      </p:pic>
      <p:pic>
        <p:nvPicPr>
          <p:cNvPr id="6" name="Picture 17">
            <a:extLst>
              <a:ext uri="{FF2B5EF4-FFF2-40B4-BE49-F238E27FC236}">
                <a16:creationId xmlns:a16="http://schemas.microsoft.com/office/drawing/2014/main" xmlns="" id="{06046B49-7BCD-E575-F44F-E646994C5DC5}"/>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7761421" y="298702"/>
            <a:ext cx="1792387" cy="73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685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2428793" y="2003041"/>
            <a:ext cx="9691241" cy="2107525"/>
          </a:xfrm>
        </p:spPr>
        <p:txBody>
          <a:bodyPr>
            <a:normAutofit/>
          </a:bodyPr>
          <a:lstStyle/>
          <a:p>
            <a:endParaRPr lang="en-AU" sz="3200" dirty="0"/>
          </a:p>
          <a:p>
            <a:endParaRPr lang="en-AU" dirty="0"/>
          </a:p>
        </p:txBody>
      </p:sp>
      <p:sp>
        <p:nvSpPr>
          <p:cNvPr id="3" name="Rectangle 2">
            <a:extLst>
              <a:ext uri="{FF2B5EF4-FFF2-40B4-BE49-F238E27FC236}">
                <a16:creationId xmlns:a16="http://schemas.microsoft.com/office/drawing/2014/main" xmlns="" id="{705EB25C-525C-174F-A85E-7CA2E3EB1215}"/>
              </a:ext>
            </a:extLst>
          </p:cNvPr>
          <p:cNvSpPr/>
          <p:nvPr/>
        </p:nvSpPr>
        <p:spPr>
          <a:xfrm>
            <a:off x="383177" y="0"/>
            <a:ext cx="9380030" cy="684104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2000" dirty="0">
              <a:latin typeface="Calibri Light" panose="020F0302020204030204" pitchFamily="34" charset="0"/>
              <a:cs typeface="Calibri Light" panose="020F0302020204030204" pitchFamily="34" charset="0"/>
            </a:endParaRPr>
          </a:p>
          <a:p>
            <a:endParaRPr lang="en-AU" sz="2200" dirty="0">
              <a:latin typeface="Calibri Light" panose="020F0302020204030204" pitchFamily="34" charset="0"/>
              <a:cs typeface="Calibri Light" panose="020F0302020204030204" pitchFamily="34" charset="0"/>
            </a:endParaRPr>
          </a:p>
          <a:p>
            <a:r>
              <a:rPr lang="en-AU" sz="2200" dirty="0">
                <a:latin typeface="Calibri Light" panose="020F0302020204030204" pitchFamily="34" charset="0"/>
                <a:cs typeface="Calibri Light" panose="020F0302020204030204" pitchFamily="34" charset="0"/>
              </a:rPr>
              <a:t>The largest processors of scrap metal in Australia include:</a:t>
            </a:r>
          </a:p>
          <a:p>
            <a:endParaRPr lang="en-AU" sz="2200" dirty="0">
              <a:latin typeface="Calibri Light" panose="020F0302020204030204" pitchFamily="34" charset="0"/>
              <a:cs typeface="Calibri Light" panose="020F0302020204030204" pitchFamily="34" charset="0"/>
            </a:endParaRPr>
          </a:p>
          <a:p>
            <a:pPr marL="285750" indent="-285750">
              <a:buFont typeface="Wingdings" pitchFamily="2" charset="2"/>
              <a:buChar char="§"/>
            </a:pPr>
            <a:r>
              <a:rPr lang="en-AU" sz="2200" dirty="0">
                <a:latin typeface="Calibri Light" panose="020F0302020204030204" pitchFamily="34" charset="0"/>
                <a:cs typeface="Calibri Light" panose="020F0302020204030204" pitchFamily="34" charset="0"/>
              </a:rPr>
              <a:t>Sims Metal;</a:t>
            </a:r>
          </a:p>
          <a:p>
            <a:pPr marL="285750" indent="-285750">
              <a:buFont typeface="Wingdings" pitchFamily="2" charset="2"/>
              <a:buChar char="§"/>
            </a:pPr>
            <a:r>
              <a:rPr lang="en-AU" sz="2200" dirty="0">
                <a:latin typeface="Calibri Light" panose="020F0302020204030204" pitchFamily="34" charset="0"/>
                <a:cs typeface="Calibri Light" panose="020F0302020204030204" pitchFamily="34" charset="0"/>
              </a:rPr>
              <a:t>Sell &amp; Parker;</a:t>
            </a:r>
          </a:p>
          <a:p>
            <a:pPr marL="285750" indent="-285750">
              <a:buFont typeface="Wingdings" pitchFamily="2" charset="2"/>
              <a:buChar char="§"/>
            </a:pPr>
            <a:r>
              <a:rPr lang="en-AU" sz="2200" dirty="0" err="1">
                <a:latin typeface="Calibri Light" panose="020F0302020204030204" pitchFamily="34" charset="0"/>
                <a:cs typeface="Calibri Light" panose="020F0302020204030204" pitchFamily="34" charset="0"/>
              </a:rPr>
              <a:t>Nortstar</a:t>
            </a:r>
            <a:r>
              <a:rPr lang="en-AU" sz="2200" dirty="0">
                <a:latin typeface="Calibri Light" panose="020F0302020204030204" pitchFamily="34" charset="0"/>
                <a:cs typeface="Calibri Light" panose="020F0302020204030204" pitchFamily="34" charset="0"/>
              </a:rPr>
              <a:t>; and </a:t>
            </a:r>
          </a:p>
          <a:p>
            <a:pPr marL="285750" indent="-285750">
              <a:buFont typeface="Wingdings" pitchFamily="2" charset="2"/>
              <a:buChar char="§"/>
            </a:pPr>
            <a:r>
              <a:rPr lang="en-AU" sz="2200" dirty="0">
                <a:latin typeface="Calibri Light" panose="020F0302020204030204" pitchFamily="34" charset="0"/>
                <a:cs typeface="Calibri Light" panose="020F0302020204030204" pitchFamily="34" charset="0"/>
              </a:rPr>
              <a:t>Infrabuild.  </a:t>
            </a:r>
          </a:p>
          <a:p>
            <a:endParaRPr lang="en-AU" sz="2200" dirty="0">
              <a:latin typeface="Calibri Light" panose="020F0302020204030204" pitchFamily="34" charset="0"/>
              <a:cs typeface="Calibri Light" panose="020F0302020204030204" pitchFamily="34" charset="0"/>
            </a:endParaRPr>
          </a:p>
          <a:p>
            <a:r>
              <a:rPr lang="en-AU" sz="2200" dirty="0">
                <a:latin typeface="Calibri Light" panose="020F0302020204030204" pitchFamily="34" charset="0"/>
                <a:cs typeface="Calibri Light" panose="020F0302020204030204" pitchFamily="34" charset="0"/>
              </a:rPr>
              <a:t>Metal recycling businesses can be broken down into two key areas of function: </a:t>
            </a:r>
          </a:p>
          <a:p>
            <a:pPr marL="285750" indent="-285750">
              <a:buFont typeface="Arial" panose="020B0604020202020204" pitchFamily="34" charset="0"/>
              <a:buChar char="•"/>
            </a:pPr>
            <a:r>
              <a:rPr lang="en-AU" sz="2200" dirty="0">
                <a:latin typeface="Calibri Light" panose="020F0302020204030204" pitchFamily="34" charset="0"/>
                <a:cs typeface="Calibri Light" panose="020F0302020204030204" pitchFamily="34" charset="0"/>
              </a:rPr>
              <a:t>Acquisition – collection / transfer </a:t>
            </a:r>
          </a:p>
          <a:p>
            <a:pPr marL="285750" indent="-285750">
              <a:buFont typeface="Arial" panose="020B0604020202020204" pitchFamily="34" charset="0"/>
              <a:buChar char="•"/>
            </a:pPr>
            <a:r>
              <a:rPr lang="en-AU" sz="2200" dirty="0">
                <a:latin typeface="Calibri Light" panose="020F0302020204030204" pitchFamily="34" charset="0"/>
                <a:cs typeface="Calibri Light" panose="020F0302020204030204" pitchFamily="34" charset="0"/>
              </a:rPr>
              <a:t>Consolidation – processing metals to end market specification</a:t>
            </a:r>
          </a:p>
          <a:p>
            <a:r>
              <a:rPr lang="en-AU" sz="2200" dirty="0">
                <a:latin typeface="Calibri Light" panose="020F0302020204030204" pitchFamily="34" charset="0"/>
                <a:cs typeface="Calibri Light" panose="020F0302020204030204" pitchFamily="34" charset="0"/>
              </a:rPr>
              <a:t> </a:t>
            </a:r>
          </a:p>
          <a:p>
            <a:r>
              <a:rPr lang="en-AU" sz="2200" dirty="0">
                <a:latin typeface="Calibri Light" panose="020F0302020204030204" pitchFamily="34" charset="0"/>
                <a:cs typeface="Calibri Light" panose="020F0302020204030204" pitchFamily="34" charset="0"/>
              </a:rPr>
              <a:t>Scrap metal in Australia is either baled and exported unprocessed (sold to overseas pre-processors) or alternatively it is domestically processed into furnace ready materials sold to either domestic or foreign steel manufacturers</a:t>
            </a:r>
          </a:p>
        </p:txBody>
      </p:sp>
      <p:sp>
        <p:nvSpPr>
          <p:cNvPr id="2" name="TextBox 1">
            <a:extLst>
              <a:ext uri="{FF2B5EF4-FFF2-40B4-BE49-F238E27FC236}">
                <a16:creationId xmlns:a16="http://schemas.microsoft.com/office/drawing/2014/main" xmlns="" id="{A65E4A15-5810-5E8C-2588-702D81E162F9}"/>
              </a:ext>
            </a:extLst>
          </p:cNvPr>
          <p:cNvSpPr txBox="1"/>
          <p:nvPr/>
        </p:nvSpPr>
        <p:spPr>
          <a:xfrm>
            <a:off x="499203" y="478301"/>
            <a:ext cx="3679902" cy="523220"/>
          </a:xfrm>
          <a:prstGeom prst="rect">
            <a:avLst/>
          </a:prstGeom>
          <a:noFill/>
        </p:spPr>
        <p:txBody>
          <a:bodyPr wrap="square" rtlCol="0">
            <a:spAutoFit/>
          </a:bodyPr>
          <a:lstStyle/>
          <a:p>
            <a:r>
              <a:rPr lang="en-GB" sz="2800" dirty="0">
                <a:solidFill>
                  <a:schemeClr val="bg1"/>
                </a:solidFill>
              </a:rPr>
              <a:t>Scrap Market Summary:</a:t>
            </a:r>
            <a:endParaRPr lang="en-AU" sz="2800" dirty="0">
              <a:solidFill>
                <a:schemeClr val="bg1"/>
              </a:solidFill>
            </a:endParaRPr>
          </a:p>
        </p:txBody>
      </p:sp>
      <p:pic>
        <p:nvPicPr>
          <p:cNvPr id="6" name="Picture 5" descr="A picture containing text, businesscard, clipart, vector graphics&#10;&#10;Description automatically generated">
            <a:extLst>
              <a:ext uri="{FF2B5EF4-FFF2-40B4-BE49-F238E27FC236}">
                <a16:creationId xmlns:a16="http://schemas.microsoft.com/office/drawing/2014/main" xmlns="" id="{E0D63C51-EB50-67E7-04E8-40D356E6A73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68468" y="256004"/>
            <a:ext cx="1540355" cy="892714"/>
          </a:xfrm>
          <a:prstGeom prst="rect">
            <a:avLst/>
          </a:prstGeom>
          <a:noFill/>
          <a:ln>
            <a:noFill/>
          </a:ln>
        </p:spPr>
      </p:pic>
      <p:pic>
        <p:nvPicPr>
          <p:cNvPr id="9" name="Picture 17">
            <a:extLst>
              <a:ext uri="{FF2B5EF4-FFF2-40B4-BE49-F238E27FC236}">
                <a16:creationId xmlns:a16="http://schemas.microsoft.com/office/drawing/2014/main" xmlns="" id="{1EC4F3C7-9494-18FD-2D91-FD938997DA4D}"/>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10045427" y="6005795"/>
            <a:ext cx="1792387" cy="73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2428793" y="2003041"/>
            <a:ext cx="9691241" cy="2107525"/>
          </a:xfrm>
        </p:spPr>
        <p:txBody>
          <a:bodyPr>
            <a:normAutofit/>
          </a:bodyPr>
          <a:lstStyle/>
          <a:p>
            <a:endParaRPr lang="en-AU" sz="3200" dirty="0"/>
          </a:p>
          <a:p>
            <a:endParaRPr lang="en-AU" dirty="0"/>
          </a:p>
        </p:txBody>
      </p:sp>
      <p:sp>
        <p:nvSpPr>
          <p:cNvPr id="4" name="TextBox 3">
            <a:extLst>
              <a:ext uri="{FF2B5EF4-FFF2-40B4-BE49-F238E27FC236}">
                <a16:creationId xmlns:a16="http://schemas.microsoft.com/office/drawing/2014/main" xmlns="" id="{4BE0A868-0ECE-79CF-EDCA-BA26AED4D33F}"/>
              </a:ext>
            </a:extLst>
          </p:cNvPr>
          <p:cNvSpPr txBox="1"/>
          <p:nvPr/>
        </p:nvSpPr>
        <p:spPr>
          <a:xfrm>
            <a:off x="71966" y="778217"/>
            <a:ext cx="11948160" cy="6046271"/>
          </a:xfrm>
          <a:prstGeom prst="rect">
            <a:avLst/>
          </a:prstGeom>
          <a:noFill/>
        </p:spPr>
        <p:txBody>
          <a:bodyPr wrap="square">
            <a:spAutoFit/>
          </a:bodyPr>
          <a:lstStyle/>
          <a:p>
            <a:pPr marL="342900" indent="-342900" algn="just" fontAlgn="base">
              <a:lnSpc>
                <a:spcPct val="150000"/>
              </a:lnSpc>
              <a:buAutoNum type="arabicPeriod"/>
            </a:pPr>
            <a:r>
              <a:rPr lang="en-AU" sz="2000" u="sng" dirty="0">
                <a:effectLst/>
                <a:latin typeface="+mj-lt"/>
                <a:ea typeface="Times New Roman" panose="02020603050405020304" pitchFamily="18" charset="0"/>
              </a:rPr>
              <a:t>Export:</a:t>
            </a:r>
          </a:p>
          <a:p>
            <a:pPr marL="342900" lvl="0" indent="-342900" algn="just" fontAlgn="base">
              <a:lnSpc>
                <a:spcPct val="150000"/>
              </a:lnSpc>
              <a:buFont typeface="Wingdings" pitchFamily="2" charset="2"/>
              <a:buChar char=""/>
            </a:pPr>
            <a:r>
              <a:rPr lang="en-AU" sz="2000" dirty="0">
                <a:effectLst/>
                <a:latin typeface="+mj-lt"/>
                <a:ea typeface="Times New Roman" panose="02020603050405020304" pitchFamily="18" charset="0"/>
              </a:rPr>
              <a:t>Light gauge materials are baled, loaded in to shipping containers and exported to overseas processors </a:t>
            </a:r>
            <a:r>
              <a:rPr lang="en-AU" sz="2000" u="sng" dirty="0">
                <a:effectLst/>
                <a:latin typeface="+mj-lt"/>
                <a:ea typeface="Times New Roman" panose="02020603050405020304" pitchFamily="18" charset="0"/>
              </a:rPr>
              <a:t>inclusive of non-metallic contaminants:  </a:t>
            </a:r>
            <a:r>
              <a:rPr lang="en-AU" sz="2000" u="sng" dirty="0" err="1">
                <a:effectLst/>
                <a:latin typeface="+mj-lt"/>
                <a:ea typeface="Times New Roman" panose="02020603050405020304" pitchFamily="18" charset="0"/>
              </a:rPr>
              <a:t>eg</a:t>
            </a:r>
            <a:r>
              <a:rPr lang="en-AU" sz="2000" u="sng" dirty="0">
                <a:effectLst/>
                <a:latin typeface="+mj-lt"/>
                <a:ea typeface="Times New Roman" panose="02020603050405020304" pitchFamily="18" charset="0"/>
              </a:rPr>
              <a:t> glass, plastics </a:t>
            </a:r>
          </a:p>
          <a:p>
            <a:pPr marL="342900" lvl="0" indent="-342900" algn="just" fontAlgn="base">
              <a:lnSpc>
                <a:spcPct val="150000"/>
              </a:lnSpc>
              <a:buFont typeface="Wingdings" pitchFamily="2" charset="2"/>
              <a:buChar char=""/>
            </a:pPr>
            <a:r>
              <a:rPr lang="en-AU" sz="2000" dirty="0">
                <a:effectLst/>
                <a:latin typeface="+mj-lt"/>
                <a:ea typeface="Times New Roman" panose="02020603050405020304" pitchFamily="18" charset="0"/>
              </a:rPr>
              <a:t>Heavier grade materials are size reduced by large industrial shears </a:t>
            </a:r>
          </a:p>
          <a:p>
            <a:pPr marL="342900" lvl="0" indent="-342900" algn="just" fontAlgn="base">
              <a:lnSpc>
                <a:spcPct val="150000"/>
              </a:lnSpc>
              <a:buFont typeface="Wingdings" pitchFamily="2" charset="2"/>
              <a:buChar char=""/>
            </a:pPr>
            <a:r>
              <a:rPr lang="en-AU" sz="2000" dirty="0">
                <a:effectLst/>
                <a:latin typeface="+mj-lt"/>
                <a:ea typeface="Times New Roman" panose="02020603050405020304" pitchFamily="18" charset="0"/>
              </a:rPr>
              <a:t>Materials are then loaded either in bulk marine cargos or containerised </a:t>
            </a:r>
            <a:r>
              <a:rPr lang="en-AU" sz="2000" dirty="0">
                <a:latin typeface="+mj-lt"/>
                <a:ea typeface="Times New Roman" panose="02020603050405020304" pitchFamily="18" charset="0"/>
              </a:rPr>
              <a:t>&amp;</a:t>
            </a:r>
            <a:r>
              <a:rPr lang="en-AU" sz="2000" dirty="0">
                <a:effectLst/>
                <a:latin typeface="+mj-lt"/>
                <a:ea typeface="Times New Roman" panose="02020603050405020304" pitchFamily="18" charset="0"/>
              </a:rPr>
              <a:t> exported to </a:t>
            </a:r>
            <a:r>
              <a:rPr lang="en-AU" sz="2000" dirty="0">
                <a:latin typeface="+mj-lt"/>
                <a:ea typeface="Times New Roman" panose="02020603050405020304" pitchFamily="18" charset="0"/>
              </a:rPr>
              <a:t>OS</a:t>
            </a:r>
            <a:r>
              <a:rPr lang="en-AU" sz="2000" dirty="0">
                <a:effectLst/>
                <a:latin typeface="+mj-lt"/>
                <a:ea typeface="Times New Roman" panose="02020603050405020304" pitchFamily="18" charset="0"/>
              </a:rPr>
              <a:t> steel mills.</a:t>
            </a:r>
          </a:p>
          <a:p>
            <a:pPr marL="342900" indent="-342900" algn="just" fontAlgn="base">
              <a:lnSpc>
                <a:spcPct val="150000"/>
              </a:lnSpc>
              <a:buAutoNum type="arabicPeriod" startAt="2"/>
            </a:pPr>
            <a:r>
              <a:rPr lang="en-AU" sz="2000" u="sng" dirty="0">
                <a:effectLst/>
                <a:latin typeface="+mj-lt"/>
                <a:ea typeface="Times New Roman" panose="02020603050405020304" pitchFamily="18" charset="0"/>
              </a:rPr>
              <a:t>Processed within Australia:</a:t>
            </a:r>
          </a:p>
          <a:p>
            <a:pPr marL="342900" lvl="0" indent="-342900" algn="just" fontAlgn="base">
              <a:lnSpc>
                <a:spcPct val="150000"/>
              </a:lnSpc>
              <a:buFont typeface="Wingdings" pitchFamily="2" charset="2"/>
              <a:buChar char=""/>
            </a:pPr>
            <a:r>
              <a:rPr lang="en-AU" sz="2000" dirty="0">
                <a:effectLst/>
                <a:latin typeface="+mj-lt"/>
                <a:ea typeface="Times New Roman" panose="02020603050405020304" pitchFamily="18" charset="0"/>
              </a:rPr>
              <a:t>Light gauge materials are processed locally, with ferrous and non-ferrous metals separated by  industrial shredders equipped with sophisticated </a:t>
            </a:r>
            <a:r>
              <a:rPr lang="en-AU" sz="2000" dirty="0">
                <a:latin typeface="+mj-lt"/>
                <a:ea typeface="Times New Roman" panose="02020603050405020304" pitchFamily="18" charset="0"/>
              </a:rPr>
              <a:t>&amp;</a:t>
            </a:r>
            <a:r>
              <a:rPr lang="en-AU" sz="2000" dirty="0">
                <a:effectLst/>
                <a:latin typeface="+mj-lt"/>
                <a:ea typeface="Times New Roman" panose="02020603050405020304" pitchFamily="18" charset="0"/>
              </a:rPr>
              <a:t> best practice downstream separation plants</a:t>
            </a:r>
          </a:p>
          <a:p>
            <a:pPr marL="342900" lvl="0" indent="-342900" algn="just" fontAlgn="base">
              <a:lnSpc>
                <a:spcPct val="150000"/>
              </a:lnSpc>
              <a:buFont typeface="Wingdings" pitchFamily="2" charset="2"/>
              <a:buChar char=""/>
            </a:pPr>
            <a:r>
              <a:rPr lang="en-AU" sz="2000" dirty="0">
                <a:effectLst/>
                <a:latin typeface="+mj-lt"/>
                <a:ea typeface="Times New Roman" panose="02020603050405020304" pitchFamily="18" charset="0"/>
              </a:rPr>
              <a:t>Heavier grade materials are size reduced by large industrial shears  </a:t>
            </a:r>
          </a:p>
          <a:p>
            <a:pPr marL="342900" lvl="0" indent="-342900" algn="just" fontAlgn="base">
              <a:lnSpc>
                <a:spcPct val="150000"/>
              </a:lnSpc>
              <a:buFont typeface="Wingdings" pitchFamily="2" charset="2"/>
              <a:buChar char=""/>
            </a:pPr>
            <a:r>
              <a:rPr lang="en-AU" sz="2000" dirty="0">
                <a:effectLst/>
                <a:latin typeface="+mj-lt"/>
                <a:ea typeface="Times New Roman" panose="02020603050405020304" pitchFamily="18" charset="0"/>
              </a:rPr>
              <a:t>Processed ferrous scrap metal is then used as furnace ready feedstock in large </a:t>
            </a:r>
            <a:r>
              <a:rPr lang="en-AU" sz="2000" dirty="0">
                <a:latin typeface="+mj-lt"/>
                <a:ea typeface="Times New Roman" panose="02020603050405020304" pitchFamily="18" charset="0"/>
              </a:rPr>
              <a:t>EAF</a:t>
            </a:r>
            <a:r>
              <a:rPr lang="en-AU" sz="2000" dirty="0">
                <a:effectLst/>
                <a:latin typeface="+mj-lt"/>
                <a:ea typeface="Times New Roman" panose="02020603050405020304" pitchFamily="18" charset="0"/>
              </a:rPr>
              <a:t> or </a:t>
            </a:r>
            <a:r>
              <a:rPr lang="en-AU" sz="2000" dirty="0">
                <a:latin typeface="+mj-lt"/>
                <a:ea typeface="Times New Roman" panose="02020603050405020304" pitchFamily="18" charset="0"/>
              </a:rPr>
              <a:t>Integrated BF </a:t>
            </a:r>
            <a:r>
              <a:rPr lang="en-AU" sz="2000" dirty="0">
                <a:effectLst/>
                <a:latin typeface="+mj-lt"/>
                <a:ea typeface="Times New Roman" panose="02020603050405020304" pitchFamily="18" charset="0"/>
              </a:rPr>
              <a:t> steel mills </a:t>
            </a:r>
          </a:p>
          <a:p>
            <a:pPr marL="342900" lvl="0" indent="-342900" algn="just" fontAlgn="base">
              <a:lnSpc>
                <a:spcPct val="150000"/>
              </a:lnSpc>
              <a:buFont typeface="Wingdings" pitchFamily="2" charset="2"/>
              <a:buChar char=""/>
            </a:pPr>
            <a:r>
              <a:rPr lang="en-AU" sz="2000" dirty="0">
                <a:effectLst/>
                <a:latin typeface="+mj-lt"/>
                <a:ea typeface="Times New Roman" panose="02020603050405020304" pitchFamily="18" charset="0"/>
              </a:rPr>
              <a:t>Non-ferrous metals are separated by metal type, consolidated and sent to secondary non-ferrous smelters for refining and re-use</a:t>
            </a:r>
          </a:p>
          <a:p>
            <a:pPr marL="342900" lvl="0" indent="-342900" algn="just" fontAlgn="base">
              <a:lnSpc>
                <a:spcPct val="150000"/>
              </a:lnSpc>
              <a:buFont typeface="Wingdings" pitchFamily="2" charset="2"/>
              <a:buChar char=""/>
            </a:pPr>
            <a:r>
              <a:rPr lang="en-AU" sz="2000" dirty="0">
                <a:latin typeface="+mj-lt"/>
                <a:ea typeface="Times New Roman" panose="02020603050405020304" pitchFamily="18" charset="0"/>
              </a:rPr>
              <a:t>All waste contaminants are treated according to Australian and State laws.</a:t>
            </a:r>
            <a:endParaRPr lang="en-AU" sz="2000" dirty="0">
              <a:effectLst/>
              <a:latin typeface="+mj-lt"/>
              <a:ea typeface="Times New Roman" panose="02020603050405020304" pitchFamily="18" charset="0"/>
            </a:endParaRPr>
          </a:p>
        </p:txBody>
      </p:sp>
      <p:sp>
        <p:nvSpPr>
          <p:cNvPr id="8" name="TextBox 7">
            <a:extLst>
              <a:ext uri="{FF2B5EF4-FFF2-40B4-BE49-F238E27FC236}">
                <a16:creationId xmlns:a16="http://schemas.microsoft.com/office/drawing/2014/main" xmlns="" id="{8E33BBB4-6699-E6AB-CD47-7C333FF5940E}"/>
              </a:ext>
            </a:extLst>
          </p:cNvPr>
          <p:cNvSpPr txBox="1"/>
          <p:nvPr/>
        </p:nvSpPr>
        <p:spPr>
          <a:xfrm>
            <a:off x="2344766" y="312760"/>
            <a:ext cx="7478509" cy="523220"/>
          </a:xfrm>
          <a:prstGeom prst="rect">
            <a:avLst/>
          </a:prstGeom>
          <a:noFill/>
        </p:spPr>
        <p:txBody>
          <a:bodyPr wrap="square">
            <a:spAutoFit/>
          </a:bodyPr>
          <a:lstStyle/>
          <a:p>
            <a:r>
              <a:rPr lang="en-AU" sz="2800" b="1" i="1" dirty="0">
                <a:solidFill>
                  <a:srgbClr val="000000"/>
                </a:solidFill>
                <a:latin typeface="Calibri Light" panose="020F0302020204030204" pitchFamily="34" charset="0"/>
                <a:ea typeface="Times New Roman" panose="02020603050405020304" pitchFamily="18" charset="0"/>
              </a:rPr>
              <a:t>Current Ferrous Scrap Processing / Supply Situation</a:t>
            </a:r>
            <a:r>
              <a:rPr lang="en-AU" sz="2800" b="1" i="1" dirty="0">
                <a:solidFill>
                  <a:srgbClr val="000000"/>
                </a:solidFill>
                <a:effectLst/>
                <a:latin typeface="Calibri Light" panose="020F0302020204030204" pitchFamily="34" charset="0"/>
                <a:ea typeface="Times New Roman" panose="02020603050405020304" pitchFamily="18" charset="0"/>
              </a:rPr>
              <a:t> </a:t>
            </a:r>
            <a:endParaRPr lang="en-US" sz="2800" b="1" i="1" dirty="0"/>
          </a:p>
        </p:txBody>
      </p:sp>
      <p:pic>
        <p:nvPicPr>
          <p:cNvPr id="6" name="Picture 5" descr="A picture containing text, businesscard, clipart, vector graphics&#10;&#10;Description automatically generated">
            <a:extLst>
              <a:ext uri="{FF2B5EF4-FFF2-40B4-BE49-F238E27FC236}">
                <a16:creationId xmlns:a16="http://schemas.microsoft.com/office/drawing/2014/main" xmlns="" id="{E0D63C51-EB50-67E7-04E8-40D356E6A73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52805" y="128013"/>
            <a:ext cx="1540355" cy="892714"/>
          </a:xfrm>
          <a:prstGeom prst="rect">
            <a:avLst/>
          </a:prstGeom>
          <a:noFill/>
          <a:ln>
            <a:noFill/>
          </a:ln>
        </p:spPr>
      </p:pic>
      <p:pic>
        <p:nvPicPr>
          <p:cNvPr id="9" name="Picture 17">
            <a:extLst>
              <a:ext uri="{FF2B5EF4-FFF2-40B4-BE49-F238E27FC236}">
                <a16:creationId xmlns:a16="http://schemas.microsoft.com/office/drawing/2014/main" xmlns="" id="{86174FCE-1C95-FE5E-DDF4-67625EB91FAD}"/>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185255" y="136215"/>
            <a:ext cx="1792387" cy="73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05EB25C-525C-174F-A85E-7CA2E3EB1215}"/>
              </a:ext>
            </a:extLst>
          </p:cNvPr>
          <p:cNvSpPr/>
          <p:nvPr/>
        </p:nvSpPr>
        <p:spPr>
          <a:xfrm>
            <a:off x="-1" y="0"/>
            <a:ext cx="3976577"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Ferrous scrap metal is a critical input:</a:t>
            </a:r>
          </a:p>
          <a:p>
            <a:pPr marL="285750" indent="-285750">
              <a:buFont typeface="Arial" panose="020B0604020202020204" pitchFamily="34" charset="0"/>
              <a:buChar char="•"/>
            </a:pPr>
            <a:r>
              <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Critical</a:t>
            </a: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 input in both BF/BOF &amp; EAF production</a:t>
            </a: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Higher scrap % inputs = </a:t>
            </a:r>
            <a:r>
              <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lower </a:t>
            </a:r>
            <a:r>
              <a:rPr lang="en-AU" sz="1400" b="1" u="sng" dirty="0" err="1">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GHGe</a:t>
            </a:r>
            <a:endPar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Global regions / mills are consolidating supply</a:t>
            </a: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Aust domestic market shortages occur often</a:t>
            </a: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Critical to support sovereign steel capability</a:t>
            </a:r>
          </a:p>
          <a:p>
            <a:pPr marL="285750" indent="-285750">
              <a:buFont typeface="Arial" panose="020B0604020202020204" pitchFamily="34" charset="0"/>
              <a:buChar char="•"/>
            </a:pPr>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The ban supports increase in mill ready tonnes</a:t>
            </a: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r>
              <a:rPr lang="en-AU" sz="1400" dirty="0">
                <a:solidFill>
                  <a:schemeClr val="bg1"/>
                </a:solidFill>
                <a:latin typeface="Calibri Light" panose="020F0302020204030204" pitchFamily="34" charset="0"/>
                <a:cs typeface="Calibri Light" panose="020F0302020204030204" pitchFamily="34" charset="0"/>
              </a:rPr>
              <a:t>Industry is having to import processed steel scrap metal to meet its needs as it moves to decarbonise manufacturing processes.  </a:t>
            </a:r>
            <a:r>
              <a:rPr lang="en-AU" sz="1400" b="1" u="sng" dirty="0">
                <a:solidFill>
                  <a:schemeClr val="bg1"/>
                </a:solidFill>
                <a:latin typeface="Calibri Light" panose="020F0302020204030204" pitchFamily="34" charset="0"/>
                <a:cs typeface="Calibri Light" panose="020F0302020204030204" pitchFamily="34" charset="0"/>
              </a:rPr>
              <a:t>In FY21, Australia imported nearly 100,000 tonnes of scrap metal </a:t>
            </a:r>
            <a:endPar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endPar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r>
              <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The 1,070,575 tonnes of unprocessed scrap steel being exported annually could be processed and used locally by Australia’s steel mills. </a:t>
            </a:r>
          </a:p>
          <a:p>
            <a:endParaRPr lang="en-AU" sz="14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a:p>
            <a:r>
              <a:rPr lang="en-AU" sz="1400" b="1" u="sng"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Following the removal of non-recyclable materials this would result in a net 749,375 to 802,975 tonnes of additional feedstock for Australian steel mills.</a:t>
            </a:r>
          </a:p>
          <a:p>
            <a:endParaRPr lang="en-AU" sz="1400" dirty="0"/>
          </a:p>
        </p:txBody>
      </p:sp>
      <p:sp>
        <p:nvSpPr>
          <p:cNvPr id="13" name="TextBox 12">
            <a:extLst>
              <a:ext uri="{FF2B5EF4-FFF2-40B4-BE49-F238E27FC236}">
                <a16:creationId xmlns:a16="http://schemas.microsoft.com/office/drawing/2014/main" xmlns="" id="{34F16678-03E8-D1D3-7F9A-8119CBD0B6C3}"/>
              </a:ext>
            </a:extLst>
          </p:cNvPr>
          <p:cNvSpPr txBox="1"/>
          <p:nvPr/>
        </p:nvSpPr>
        <p:spPr>
          <a:xfrm>
            <a:off x="4083334" y="1383608"/>
            <a:ext cx="8034238" cy="504625"/>
          </a:xfrm>
          <a:prstGeom prst="rect">
            <a:avLst/>
          </a:prstGeom>
          <a:noFill/>
        </p:spPr>
        <p:txBody>
          <a:bodyPr wrap="square">
            <a:spAutoFit/>
          </a:bodyPr>
          <a:lstStyle/>
          <a:p>
            <a:pPr algn="just">
              <a:lnSpc>
                <a:spcPct val="150000"/>
              </a:lnSpc>
            </a:pPr>
            <a:r>
              <a:rPr lang="en-AU" sz="2000" b="1" i="1" dirty="0">
                <a:solidFill>
                  <a:srgbClr val="000000"/>
                </a:solidFill>
                <a:effectLst/>
                <a:latin typeface="Calibri Light" panose="020F0302020204030204" pitchFamily="34" charset="0"/>
                <a:ea typeface="MS Mincho" panose="02020609040205080304" pitchFamily="49" charset="-128"/>
                <a:cs typeface="Times New Roman" panose="02020603050405020304" pitchFamily="18" charset="0"/>
              </a:rPr>
              <a:t>Capacity:  Australian Steel Industry – Major Steel Mills &amp; Production Methods</a:t>
            </a:r>
            <a:endParaRPr lang="en-AU" sz="2000" b="1" i="1" dirty="0">
              <a:effectLst/>
              <a:latin typeface="Times" pitchFamily="2" charset="0"/>
              <a:ea typeface="MS Mincho" panose="02020609040205080304" pitchFamily="49" charset="-128"/>
              <a:cs typeface="Times New Roman" panose="02020603050405020304" pitchFamily="18" charset="0"/>
            </a:endParaRPr>
          </a:p>
        </p:txBody>
      </p:sp>
      <p:graphicFrame>
        <p:nvGraphicFramePr>
          <p:cNvPr id="14" name="Table 13">
            <a:extLst>
              <a:ext uri="{FF2B5EF4-FFF2-40B4-BE49-F238E27FC236}">
                <a16:creationId xmlns:a16="http://schemas.microsoft.com/office/drawing/2014/main" xmlns="" id="{3CBE1178-679F-E620-0A22-49D448AFD5D3}"/>
              </a:ext>
            </a:extLst>
          </p:cNvPr>
          <p:cNvGraphicFramePr>
            <a:graphicFrameLocks noGrp="1"/>
          </p:cNvGraphicFramePr>
          <p:nvPr>
            <p:extLst>
              <p:ext uri="{D42A27DB-BD31-4B8C-83A1-F6EECF244321}">
                <p14:modId xmlns:p14="http://schemas.microsoft.com/office/powerpoint/2010/main" val="1875637827"/>
              </p:ext>
            </p:extLst>
          </p:nvPr>
        </p:nvGraphicFramePr>
        <p:xfrm>
          <a:off x="4157762" y="2149508"/>
          <a:ext cx="7826939" cy="4601486"/>
        </p:xfrm>
        <a:graphic>
          <a:graphicData uri="http://schemas.openxmlformats.org/drawingml/2006/table">
            <a:tbl>
              <a:tblPr firstRow="1" bandRow="1">
                <a:tableStyleId>{5C22544A-7EE6-4342-B048-85BDC9FD1C3A}</a:tableStyleId>
              </a:tblPr>
              <a:tblGrid>
                <a:gridCol w="1920821">
                  <a:extLst>
                    <a:ext uri="{9D8B030D-6E8A-4147-A177-3AD203B41FA5}">
                      <a16:colId xmlns:a16="http://schemas.microsoft.com/office/drawing/2014/main" xmlns="" val="1739950549"/>
                    </a:ext>
                  </a:extLst>
                </a:gridCol>
                <a:gridCol w="1786293">
                  <a:extLst>
                    <a:ext uri="{9D8B030D-6E8A-4147-A177-3AD203B41FA5}">
                      <a16:colId xmlns:a16="http://schemas.microsoft.com/office/drawing/2014/main" xmlns="" val="3053412741"/>
                    </a:ext>
                  </a:extLst>
                </a:gridCol>
                <a:gridCol w="1545480">
                  <a:extLst>
                    <a:ext uri="{9D8B030D-6E8A-4147-A177-3AD203B41FA5}">
                      <a16:colId xmlns:a16="http://schemas.microsoft.com/office/drawing/2014/main" xmlns="" val="3193194540"/>
                    </a:ext>
                  </a:extLst>
                </a:gridCol>
                <a:gridCol w="2574345">
                  <a:extLst>
                    <a:ext uri="{9D8B030D-6E8A-4147-A177-3AD203B41FA5}">
                      <a16:colId xmlns:a16="http://schemas.microsoft.com/office/drawing/2014/main" xmlns="" val="1386766505"/>
                    </a:ext>
                  </a:extLst>
                </a:gridCol>
              </a:tblGrid>
              <a:tr h="672525">
                <a:tc>
                  <a:txBody>
                    <a:bodyPr/>
                    <a:lstStyle/>
                    <a:p>
                      <a:pPr algn="just"/>
                      <a:r>
                        <a:rPr lang="en-AU" sz="1600" b="0" i="0" dirty="0">
                          <a:effectLst/>
                          <a:latin typeface="Calibri Light" panose="020F0302020204030204" pitchFamily="34" charset="0"/>
                          <a:cs typeface="Calibri Light" panose="020F0302020204030204" pitchFamily="34" charset="0"/>
                        </a:rPr>
                        <a:t>Company</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solidFill>
                      <a:schemeClr val="accent6">
                        <a:lumMod val="5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Manufacturing Locations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solidFill>
                      <a:schemeClr val="accent6">
                        <a:lumMod val="5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Typical Production</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solidFill>
                      <a:schemeClr val="accent6">
                        <a:lumMod val="5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Production Process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solidFill>
                      <a:schemeClr val="accent6">
                        <a:lumMod val="50000"/>
                      </a:schemeClr>
                    </a:solidFill>
                  </a:tcPr>
                </a:tc>
                <a:extLst>
                  <a:ext uri="{0D108BD9-81ED-4DB2-BD59-A6C34878D82A}">
                    <a16:rowId xmlns:a16="http://schemas.microsoft.com/office/drawing/2014/main" xmlns="" val="1473676724"/>
                  </a:ext>
                </a:extLst>
              </a:tr>
              <a:tr h="955693">
                <a:tc>
                  <a:txBody>
                    <a:bodyPr/>
                    <a:lstStyle/>
                    <a:p>
                      <a:pPr algn="just"/>
                      <a:r>
                        <a:rPr lang="en-AU" sz="1600" b="0" i="0" dirty="0">
                          <a:effectLst/>
                          <a:latin typeface="Calibri Light" panose="020F0302020204030204" pitchFamily="34" charset="0"/>
                          <a:cs typeface="Calibri Light" panose="020F0302020204030204" pitchFamily="34" charset="0"/>
                        </a:rPr>
                        <a:t>BlueScope</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noFill/>
                  </a:tcPr>
                </a:tc>
                <a:tc>
                  <a:txBody>
                    <a:bodyPr/>
                    <a:lstStyle/>
                    <a:p>
                      <a:pPr algn="just"/>
                      <a:r>
                        <a:rPr lang="en-AU" sz="1600" b="0" i="0" dirty="0">
                          <a:effectLst/>
                          <a:latin typeface="Calibri Light" panose="020F0302020204030204" pitchFamily="34" charset="0"/>
                          <a:cs typeface="Calibri Light" panose="020F0302020204030204" pitchFamily="34" charset="0"/>
                        </a:rPr>
                        <a:t>Port Kembla, NSW</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noFill/>
                  </a:tcPr>
                </a:tc>
                <a:tc>
                  <a:txBody>
                    <a:bodyPr/>
                    <a:lstStyle/>
                    <a:p>
                      <a:pPr algn="just"/>
                      <a:r>
                        <a:rPr lang="en-AU" sz="1600" b="0" i="0" dirty="0">
                          <a:effectLst/>
                          <a:latin typeface="Calibri Light" panose="020F0302020204030204" pitchFamily="34" charset="0"/>
                          <a:cs typeface="Calibri Light" panose="020F0302020204030204" pitchFamily="34" charset="0"/>
                        </a:rPr>
                        <a:t>3.2 million tonnes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noFill/>
                  </a:tcPr>
                </a:tc>
                <a:tc>
                  <a:txBody>
                    <a:bodyPr/>
                    <a:lstStyle/>
                    <a:p>
                      <a:pPr algn="just"/>
                      <a:r>
                        <a:rPr lang="en-AU" sz="1600" b="0" i="0" dirty="0">
                          <a:effectLst/>
                          <a:latin typeface="Calibri Light" panose="020F0302020204030204" pitchFamily="34" charset="0"/>
                          <a:cs typeface="Calibri Light" panose="020F0302020204030204" pitchFamily="34" charset="0"/>
                        </a:rPr>
                        <a:t>Integrated steel mill. Iron ore / coal / scrap metal feedstock.</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oFill/>
                  </a:tcPr>
                </a:tc>
                <a:extLst>
                  <a:ext uri="{0D108BD9-81ED-4DB2-BD59-A6C34878D82A}">
                    <a16:rowId xmlns:a16="http://schemas.microsoft.com/office/drawing/2014/main" xmlns="" val="2351701332"/>
                  </a:ext>
                </a:extLst>
              </a:tr>
              <a:tr h="672525">
                <a:tc rowSpan="2">
                  <a:txBody>
                    <a:bodyPr/>
                    <a:lstStyle/>
                    <a:p>
                      <a:pPr algn="just"/>
                      <a:r>
                        <a:rPr lang="en-AU" sz="1600" b="0" i="0" dirty="0">
                          <a:effectLst/>
                          <a:latin typeface="Calibri Light" panose="020F0302020204030204" pitchFamily="34" charset="0"/>
                          <a:cs typeface="Calibri Light" panose="020F0302020204030204" pitchFamily="34" charset="0"/>
                        </a:rPr>
                        <a:t>InfraBuild</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solidFill>
                      <a:schemeClr val="accent6">
                        <a:lumMod val="40000"/>
                        <a:lumOff val="6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Laverton, VIC</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solidFill>
                      <a:schemeClr val="accent6">
                        <a:lumMod val="40000"/>
                        <a:lumOff val="6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0.7 million tonnes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solidFill>
                      <a:schemeClr val="accent6">
                        <a:lumMod val="40000"/>
                        <a:lumOff val="60000"/>
                      </a:schemeClr>
                    </a:solidFill>
                  </a:tcPr>
                </a:tc>
                <a:tc rowSpan="2">
                  <a:txBody>
                    <a:bodyPr/>
                    <a:lstStyle/>
                    <a:p>
                      <a:pPr algn="just"/>
                      <a:r>
                        <a:rPr lang="en-AU" sz="1600" b="0" i="0" dirty="0">
                          <a:effectLst/>
                          <a:latin typeface="Calibri Light" panose="020F0302020204030204" pitchFamily="34" charset="0"/>
                          <a:cs typeface="Calibri Light" panose="020F0302020204030204" pitchFamily="34" charset="0"/>
                        </a:rPr>
                        <a:t>EAF steel mill - ~90% scrap metal feedstock</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solidFill>
                      <a:schemeClr val="accent6">
                        <a:lumMod val="40000"/>
                        <a:lumOff val="60000"/>
                      </a:schemeClr>
                    </a:solidFill>
                  </a:tcPr>
                </a:tc>
                <a:extLst>
                  <a:ext uri="{0D108BD9-81ED-4DB2-BD59-A6C34878D82A}">
                    <a16:rowId xmlns:a16="http://schemas.microsoft.com/office/drawing/2014/main" xmlns="" val="163611640"/>
                  </a:ext>
                </a:extLst>
              </a:tr>
              <a:tr h="672525">
                <a:tc vMerge="1">
                  <a:txBody>
                    <a:bodyPr/>
                    <a:lstStyle/>
                    <a:p>
                      <a:endParaRPr lang="en-US"/>
                    </a:p>
                  </a:txBody>
                  <a:tcPr/>
                </a:tc>
                <a:tc>
                  <a:txBody>
                    <a:bodyPr/>
                    <a:lstStyle/>
                    <a:p>
                      <a:pPr algn="just"/>
                      <a:r>
                        <a:rPr lang="en-AU" sz="1600" b="0" i="0" dirty="0">
                          <a:effectLst/>
                          <a:latin typeface="Calibri Light" panose="020F0302020204030204" pitchFamily="34" charset="0"/>
                          <a:cs typeface="Calibri Light" panose="020F0302020204030204" pitchFamily="34" charset="0"/>
                        </a:rPr>
                        <a:t>Rooty Hill, NSW</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solidFill>
                      <a:schemeClr val="accent6">
                        <a:lumMod val="40000"/>
                        <a:lumOff val="6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0.6 million tonnes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solidFill>
                      <a:schemeClr val="accent6">
                        <a:lumMod val="40000"/>
                        <a:lumOff val="60000"/>
                      </a:schemeClr>
                    </a:solidFill>
                  </a:tcPr>
                </a:tc>
                <a:tc vMerge="1">
                  <a:txBody>
                    <a:bodyPr/>
                    <a:lstStyle/>
                    <a:p>
                      <a:endParaRPr lang="en-US"/>
                    </a:p>
                  </a:txBody>
                  <a:tcPr/>
                </a:tc>
                <a:extLst>
                  <a:ext uri="{0D108BD9-81ED-4DB2-BD59-A6C34878D82A}">
                    <a16:rowId xmlns:a16="http://schemas.microsoft.com/office/drawing/2014/main" xmlns="" val="4115967822"/>
                  </a:ext>
                </a:extLst>
              </a:tr>
              <a:tr h="955693">
                <a:tc>
                  <a:txBody>
                    <a:bodyPr/>
                    <a:lstStyle/>
                    <a:p>
                      <a:pPr algn="just"/>
                      <a:r>
                        <a:rPr lang="en-AU" sz="1600" b="0" i="0" dirty="0">
                          <a:effectLst/>
                          <a:latin typeface="Calibri Light" panose="020F0302020204030204" pitchFamily="34" charset="0"/>
                          <a:ea typeface="Times New Roman" panose="02020603050405020304" pitchFamily="18" charset="0"/>
                          <a:cs typeface="Calibri Light" panose="020F0302020204030204" pitchFamily="34" charset="0"/>
                        </a:rPr>
                        <a:t>Liberty Primary Steel</a:t>
                      </a:r>
                    </a:p>
                  </a:txBody>
                  <a:tcPr anchor="ctr">
                    <a:noFill/>
                  </a:tcPr>
                </a:tc>
                <a:tc>
                  <a:txBody>
                    <a:bodyPr/>
                    <a:lstStyle/>
                    <a:p>
                      <a:pPr algn="just"/>
                      <a:r>
                        <a:rPr lang="en-AU" sz="1600" b="0" i="0" dirty="0">
                          <a:effectLst/>
                          <a:latin typeface="Calibri Light" panose="020F0302020204030204" pitchFamily="34" charset="0"/>
                          <a:cs typeface="Calibri Light" panose="020F0302020204030204" pitchFamily="34" charset="0"/>
                        </a:rPr>
                        <a:t>Whyalla, SA</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noFill/>
                  </a:tcPr>
                </a:tc>
                <a:tc>
                  <a:txBody>
                    <a:bodyPr/>
                    <a:lstStyle/>
                    <a:p>
                      <a:pPr algn="just"/>
                      <a:r>
                        <a:rPr lang="en-AU" sz="1600" b="0" i="0" dirty="0">
                          <a:effectLst/>
                          <a:latin typeface="Calibri Light" panose="020F0302020204030204" pitchFamily="34" charset="0"/>
                          <a:cs typeface="Calibri Light" panose="020F0302020204030204" pitchFamily="34" charset="0"/>
                        </a:rPr>
                        <a:t>1.2 million tonnes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noFill/>
                  </a:tcPr>
                </a:tc>
                <a:tc>
                  <a:txBody>
                    <a:bodyPr/>
                    <a:lstStyle/>
                    <a:p>
                      <a:pPr algn="just"/>
                      <a:r>
                        <a:rPr lang="en-AU" sz="1600" b="0" i="0" dirty="0">
                          <a:effectLst/>
                          <a:latin typeface="Calibri Light" panose="020F0302020204030204" pitchFamily="34" charset="0"/>
                          <a:cs typeface="Calibri Light" panose="020F0302020204030204" pitchFamily="34" charset="0"/>
                        </a:rPr>
                        <a:t>Integrated steel mill. Iron ore / coal / scrap metal feedstock.</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oFill/>
                  </a:tcPr>
                </a:tc>
                <a:extLst>
                  <a:ext uri="{0D108BD9-81ED-4DB2-BD59-A6C34878D82A}">
                    <a16:rowId xmlns:a16="http://schemas.microsoft.com/office/drawing/2014/main" xmlns="" val="1483359198"/>
                  </a:ext>
                </a:extLst>
              </a:tr>
              <a:tr h="672525">
                <a:tc>
                  <a:txBody>
                    <a:bodyPr/>
                    <a:lstStyle/>
                    <a:p>
                      <a:pPr algn="just"/>
                      <a:r>
                        <a:rPr lang="en-AU" sz="1600" b="0" i="0" dirty="0" err="1">
                          <a:effectLst/>
                          <a:latin typeface="Calibri Light" panose="020F0302020204030204" pitchFamily="34" charset="0"/>
                          <a:cs typeface="Calibri Light" panose="020F0302020204030204" pitchFamily="34" charset="0"/>
                        </a:rPr>
                        <a:t>Molycop</a:t>
                      </a:r>
                      <a:r>
                        <a:rPr lang="en-AU" sz="1600" b="0" i="0" dirty="0">
                          <a:effectLst/>
                          <a:latin typeface="Calibri Light" panose="020F0302020204030204" pitchFamily="34" charset="0"/>
                          <a:cs typeface="Calibri Light" panose="020F0302020204030204" pitchFamily="34" charset="0"/>
                        </a:rPr>
                        <a:t>*</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solidFill>
                      <a:schemeClr val="accent6">
                        <a:lumMod val="40000"/>
                        <a:lumOff val="6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Waratah, NSW</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solidFill>
                      <a:schemeClr val="accent6">
                        <a:lumMod val="40000"/>
                        <a:lumOff val="6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0.25 million tonnes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nchor="ctr">
                    <a:solidFill>
                      <a:schemeClr val="accent6">
                        <a:lumMod val="40000"/>
                        <a:lumOff val="60000"/>
                      </a:schemeClr>
                    </a:solidFill>
                  </a:tcPr>
                </a:tc>
                <a:tc>
                  <a:txBody>
                    <a:bodyPr/>
                    <a:lstStyle/>
                    <a:p>
                      <a:pPr algn="just"/>
                      <a:r>
                        <a:rPr lang="en-AU" sz="1600" b="0" i="0" dirty="0">
                          <a:effectLst/>
                          <a:latin typeface="Calibri Light" panose="020F0302020204030204" pitchFamily="34" charset="0"/>
                          <a:cs typeface="Calibri Light" panose="020F0302020204030204" pitchFamily="34" charset="0"/>
                        </a:rPr>
                        <a:t>EAF steel mill - ~90% scrap metal feedstock</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a:solidFill>
                      <a:schemeClr val="accent6">
                        <a:lumMod val="40000"/>
                        <a:lumOff val="60000"/>
                      </a:schemeClr>
                    </a:solidFill>
                  </a:tcPr>
                </a:tc>
                <a:extLst>
                  <a:ext uri="{0D108BD9-81ED-4DB2-BD59-A6C34878D82A}">
                    <a16:rowId xmlns:a16="http://schemas.microsoft.com/office/drawing/2014/main" xmlns="" val="3078364313"/>
                  </a:ext>
                </a:extLst>
              </a:tr>
            </a:tbl>
          </a:graphicData>
        </a:graphic>
      </p:graphicFrame>
      <p:pic>
        <p:nvPicPr>
          <p:cNvPr id="2" name="Picture 17">
            <a:extLst>
              <a:ext uri="{FF2B5EF4-FFF2-40B4-BE49-F238E27FC236}">
                <a16:creationId xmlns:a16="http://schemas.microsoft.com/office/drawing/2014/main" xmlns="" id="{F445EDCB-8537-33E8-5F68-742E39FA90B7}"/>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4452468" y="188469"/>
            <a:ext cx="1792387" cy="735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businesscard, clipart, vector graphics&#10;&#10;Description automatically generated">
            <a:extLst>
              <a:ext uri="{FF2B5EF4-FFF2-40B4-BE49-F238E27FC236}">
                <a16:creationId xmlns:a16="http://schemas.microsoft.com/office/drawing/2014/main" xmlns="" id="{A4131189-61EE-A811-A02A-48DAADD228E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52805" y="128013"/>
            <a:ext cx="1540355" cy="892714"/>
          </a:xfrm>
          <a:prstGeom prst="rect">
            <a:avLst/>
          </a:prstGeom>
          <a:noFill/>
          <a:ln>
            <a:noFill/>
          </a:ln>
        </p:spPr>
      </p:pic>
      <p:sp>
        <p:nvSpPr>
          <p:cNvPr id="8" name="TextBox 7">
            <a:extLst>
              <a:ext uri="{FF2B5EF4-FFF2-40B4-BE49-F238E27FC236}">
                <a16:creationId xmlns:a16="http://schemas.microsoft.com/office/drawing/2014/main" xmlns="" id="{F01E477C-1C52-851C-EC85-9F63F83984BA}"/>
              </a:ext>
            </a:extLst>
          </p:cNvPr>
          <p:cNvSpPr txBox="1"/>
          <p:nvPr/>
        </p:nvSpPr>
        <p:spPr>
          <a:xfrm>
            <a:off x="116958" y="138647"/>
            <a:ext cx="2706755" cy="1569660"/>
          </a:xfrm>
          <a:prstGeom prst="rect">
            <a:avLst/>
          </a:prstGeom>
          <a:noFill/>
        </p:spPr>
        <p:txBody>
          <a:bodyPr wrap="square" rtlCol="0">
            <a:spAutoFit/>
          </a:bodyPr>
          <a:lstStyle/>
          <a:p>
            <a:r>
              <a:rPr lang="en-GB" sz="2400" dirty="0">
                <a:solidFill>
                  <a:schemeClr val="bg1"/>
                </a:solidFill>
              </a:rPr>
              <a:t>Ferrous Scrap Supply Super Critical to Australian Steel Producers:</a:t>
            </a:r>
            <a:endParaRPr lang="en-AU" sz="2400" dirty="0">
              <a:solidFill>
                <a:schemeClr val="bg1"/>
              </a:solidFill>
            </a:endParaRPr>
          </a:p>
        </p:txBody>
      </p:sp>
    </p:spTree>
    <p:extLst>
      <p:ext uri="{BB962C8B-B14F-4D97-AF65-F5344CB8AC3E}">
        <p14:creationId xmlns:p14="http://schemas.microsoft.com/office/powerpoint/2010/main" val="15861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2428793" y="2003041"/>
            <a:ext cx="9691241" cy="2107525"/>
          </a:xfrm>
        </p:spPr>
        <p:txBody>
          <a:bodyPr>
            <a:normAutofit/>
          </a:bodyPr>
          <a:lstStyle/>
          <a:p>
            <a:endParaRPr lang="en-AU" sz="3200" dirty="0"/>
          </a:p>
          <a:p>
            <a:endParaRPr lang="en-AU" dirty="0"/>
          </a:p>
        </p:txBody>
      </p:sp>
      <p:sp>
        <p:nvSpPr>
          <p:cNvPr id="3" name="Rectangle 2">
            <a:extLst>
              <a:ext uri="{FF2B5EF4-FFF2-40B4-BE49-F238E27FC236}">
                <a16:creationId xmlns:a16="http://schemas.microsoft.com/office/drawing/2014/main" xmlns="" id="{705EB25C-525C-174F-A85E-7CA2E3EB1215}"/>
              </a:ext>
            </a:extLst>
          </p:cNvPr>
          <p:cNvSpPr/>
          <p:nvPr/>
        </p:nvSpPr>
        <p:spPr>
          <a:xfrm>
            <a:off x="0" y="0"/>
            <a:ext cx="4295553"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AEAS modelling : scrap metal processing industry is already a significant contributor to our economy</a:t>
            </a: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The </a:t>
            </a:r>
            <a:r>
              <a:rPr lang="en-AU" sz="1400" b="1" u="sng" dirty="0">
                <a:latin typeface="Calibri Light" panose="020F0302020204030204" pitchFamily="34" charset="0"/>
                <a:cs typeface="Calibri Light" panose="020F0302020204030204" pitchFamily="34" charset="0"/>
              </a:rPr>
              <a:t>direct output</a:t>
            </a:r>
            <a:r>
              <a:rPr lang="en-AU" sz="1400" dirty="0">
                <a:latin typeface="Calibri Light" panose="020F0302020204030204" pitchFamily="34" charset="0"/>
                <a:cs typeface="Calibri Light" panose="020F0302020204030204" pitchFamily="34" charset="0"/>
              </a:rPr>
              <a:t> of ferrous scrap metal processing businesses in Australia is $1.096 B </a:t>
            </a: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The </a:t>
            </a:r>
            <a:r>
              <a:rPr lang="en-AU" sz="1400" b="1" u="sng" dirty="0">
                <a:latin typeface="Calibri Light" panose="020F0302020204030204" pitchFamily="34" charset="0"/>
                <a:cs typeface="Calibri Light" panose="020F0302020204030204" pitchFamily="34" charset="0"/>
              </a:rPr>
              <a:t>net contribution </a:t>
            </a:r>
            <a:r>
              <a:rPr lang="en-AU" sz="1400" dirty="0">
                <a:latin typeface="Calibri Light" panose="020F0302020204030204" pitchFamily="34" charset="0"/>
                <a:cs typeface="Calibri Light" panose="020F0302020204030204" pitchFamily="34" charset="0"/>
              </a:rPr>
              <a:t>to the Australian economy after removing the cost of input goods and services used in producing the scrap metal measured in </a:t>
            </a:r>
            <a:r>
              <a:rPr lang="en-AU" sz="1400" b="1" dirty="0">
                <a:latin typeface="Calibri Light" panose="020F0302020204030204" pitchFamily="34" charset="0"/>
                <a:cs typeface="Calibri Light" panose="020F0302020204030204" pitchFamily="34" charset="0"/>
              </a:rPr>
              <a:t>‘value added’ </a:t>
            </a:r>
            <a:r>
              <a:rPr lang="en-AU" sz="1400" dirty="0">
                <a:latin typeface="Calibri Light" panose="020F0302020204030204" pitchFamily="34" charset="0"/>
                <a:cs typeface="Calibri Light" panose="020F0302020204030204" pitchFamily="34" charset="0"/>
              </a:rPr>
              <a:t>is estimated at $339 million </a:t>
            </a: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The </a:t>
            </a:r>
            <a:r>
              <a:rPr lang="en-AU" sz="1400" b="1" u="sng" dirty="0">
                <a:latin typeface="Calibri Light" panose="020F0302020204030204" pitchFamily="34" charset="0"/>
                <a:cs typeface="Calibri Light" panose="020F0302020204030204" pitchFamily="34" charset="0"/>
              </a:rPr>
              <a:t>indirect economic activity </a:t>
            </a:r>
            <a:r>
              <a:rPr lang="en-AU" sz="1400" dirty="0">
                <a:latin typeface="Calibri Light" panose="020F0302020204030204" pitchFamily="34" charset="0"/>
                <a:cs typeface="Calibri Light" panose="020F0302020204030204" pitchFamily="34" charset="0"/>
              </a:rPr>
              <a:t>created is estimated at $1.22 billion with a </a:t>
            </a:r>
            <a:r>
              <a:rPr lang="en-AU" sz="1400" b="1" u="sng" dirty="0">
                <a:latin typeface="Calibri Light" panose="020F0302020204030204" pitchFamily="34" charset="0"/>
                <a:cs typeface="Calibri Light" panose="020F0302020204030204" pitchFamily="34" charset="0"/>
              </a:rPr>
              <a:t>total economic contribution towards the Australian economy of $1.55 billion</a:t>
            </a:r>
            <a:r>
              <a:rPr lang="en-AU" sz="1400" dirty="0">
                <a:latin typeface="Calibri Light" panose="020F0302020204030204" pitchFamily="34" charset="0"/>
                <a:cs typeface="Calibri Light" panose="020F0302020204030204" pitchFamily="34" charset="0"/>
              </a:rPr>
              <a:t>.</a:t>
            </a:r>
          </a:p>
          <a:p>
            <a:r>
              <a:rPr lang="en-AU" sz="1400" dirty="0">
                <a:latin typeface="Calibri Light" panose="020F0302020204030204" pitchFamily="34" charset="0"/>
                <a:cs typeface="Calibri Light" panose="020F0302020204030204" pitchFamily="34" charset="0"/>
              </a:rPr>
              <a:t> </a:t>
            </a:r>
          </a:p>
          <a:p>
            <a:r>
              <a:rPr lang="en-AU" sz="1400" dirty="0">
                <a:latin typeface="Calibri Light" panose="020F0302020204030204" pitchFamily="34" charset="0"/>
                <a:cs typeface="Calibri Light" panose="020F0302020204030204" pitchFamily="34" charset="0"/>
              </a:rPr>
              <a:t>As a consequence of this economic activity and the valuable role the industry sector plays in the processing of ferrous scrap metal </a:t>
            </a:r>
            <a:r>
              <a:rPr lang="en-AU" sz="1400" b="1" u="sng" dirty="0">
                <a:latin typeface="Calibri Light" panose="020F0302020204030204" pitchFamily="34" charset="0"/>
                <a:cs typeface="Calibri Light" panose="020F0302020204030204" pitchFamily="34" charset="0"/>
              </a:rPr>
              <a:t>2,171 FTE jobs are directly created with a further 9,780 indirect jobs and total employment of 11,951 persons.</a:t>
            </a:r>
          </a:p>
        </p:txBody>
      </p:sp>
      <p:graphicFrame>
        <p:nvGraphicFramePr>
          <p:cNvPr id="2" name="Table 1">
            <a:extLst>
              <a:ext uri="{FF2B5EF4-FFF2-40B4-BE49-F238E27FC236}">
                <a16:creationId xmlns:a16="http://schemas.microsoft.com/office/drawing/2014/main" xmlns="" id="{382FDD64-A858-2897-03CF-02DC47EE02C5}"/>
              </a:ext>
            </a:extLst>
          </p:cNvPr>
          <p:cNvGraphicFramePr>
            <a:graphicFrameLocks noGrp="1"/>
          </p:cNvGraphicFramePr>
          <p:nvPr>
            <p:extLst>
              <p:ext uri="{D42A27DB-BD31-4B8C-83A1-F6EECF244321}">
                <p14:modId xmlns:p14="http://schemas.microsoft.com/office/powerpoint/2010/main" val="2826287457"/>
              </p:ext>
            </p:extLst>
          </p:nvPr>
        </p:nvGraphicFramePr>
        <p:xfrm>
          <a:off x="4672230" y="3286639"/>
          <a:ext cx="7286016" cy="2675109"/>
        </p:xfrm>
        <a:graphic>
          <a:graphicData uri="http://schemas.openxmlformats.org/drawingml/2006/table">
            <a:tbl>
              <a:tblPr firstRow="1" firstCol="1" bandRow="1">
                <a:tableStyleId>{5C22544A-7EE6-4342-B048-85BDC9FD1C3A}</a:tableStyleId>
              </a:tblPr>
              <a:tblGrid>
                <a:gridCol w="2048052">
                  <a:extLst>
                    <a:ext uri="{9D8B030D-6E8A-4147-A177-3AD203B41FA5}">
                      <a16:colId xmlns:a16="http://schemas.microsoft.com/office/drawing/2014/main" xmlns="" val="281531701"/>
                    </a:ext>
                  </a:extLst>
                </a:gridCol>
                <a:gridCol w="1745482">
                  <a:extLst>
                    <a:ext uri="{9D8B030D-6E8A-4147-A177-3AD203B41FA5}">
                      <a16:colId xmlns:a16="http://schemas.microsoft.com/office/drawing/2014/main" xmlns="" val="1726085333"/>
                    </a:ext>
                  </a:extLst>
                </a:gridCol>
                <a:gridCol w="1746241">
                  <a:extLst>
                    <a:ext uri="{9D8B030D-6E8A-4147-A177-3AD203B41FA5}">
                      <a16:colId xmlns:a16="http://schemas.microsoft.com/office/drawing/2014/main" xmlns="" val="1213333706"/>
                    </a:ext>
                  </a:extLst>
                </a:gridCol>
                <a:gridCol w="1746241">
                  <a:extLst>
                    <a:ext uri="{9D8B030D-6E8A-4147-A177-3AD203B41FA5}">
                      <a16:colId xmlns:a16="http://schemas.microsoft.com/office/drawing/2014/main" xmlns="" val="1061877636"/>
                    </a:ext>
                  </a:extLst>
                </a:gridCol>
              </a:tblGrid>
              <a:tr h="661974">
                <a:tc>
                  <a:txBody>
                    <a:bodyPr/>
                    <a:lstStyle/>
                    <a:p>
                      <a:endParaRPr lang="en-AU" sz="1600" b="0" i="0" dirty="0">
                        <a:solidFill>
                          <a:schemeClr val="tx1"/>
                        </a:solidFill>
                        <a:effectLst/>
                        <a:latin typeface="Calibri Light" panose="020F0302020204030204" pitchFamily="34" charset="0"/>
                        <a:cs typeface="Calibri Light" panose="020F0302020204030204" pitchFamily="34" charset="0"/>
                      </a:endParaRPr>
                    </a:p>
                  </a:txBody>
                  <a:tcPr marL="68580" marR="68580" marT="0" marB="0" anchor="ctr">
                    <a:solidFill>
                      <a:schemeClr val="accent6">
                        <a:lumMod val="50000"/>
                      </a:schemeClr>
                    </a:solidFill>
                  </a:tcPr>
                </a:tc>
                <a:tc>
                  <a:txBody>
                    <a:bodyPr/>
                    <a:lstStyle/>
                    <a:p>
                      <a:pPr algn="ctr">
                        <a:lnSpc>
                          <a:spcPct val="150000"/>
                        </a:lnSpc>
                      </a:pPr>
                      <a:r>
                        <a:rPr lang="en-AU" sz="1600" b="0" i="0" dirty="0">
                          <a:solidFill>
                            <a:schemeClr val="bg1"/>
                          </a:solidFill>
                          <a:effectLst/>
                          <a:latin typeface="Calibri Light" panose="020F0302020204030204" pitchFamily="34" charset="0"/>
                          <a:cs typeface="Calibri Light" panose="020F0302020204030204" pitchFamily="34" charset="0"/>
                        </a:rPr>
                        <a:t>Direct</a:t>
                      </a:r>
                      <a:endParaRPr lang="en-AU" sz="1600" b="0" i="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50000"/>
                      </a:schemeClr>
                    </a:solidFill>
                  </a:tcPr>
                </a:tc>
                <a:tc>
                  <a:txBody>
                    <a:bodyPr/>
                    <a:lstStyle/>
                    <a:p>
                      <a:pPr algn="ctr">
                        <a:lnSpc>
                          <a:spcPct val="150000"/>
                        </a:lnSpc>
                      </a:pPr>
                      <a:r>
                        <a:rPr lang="en-AU" sz="1600" b="0" i="0" dirty="0">
                          <a:solidFill>
                            <a:schemeClr val="bg1"/>
                          </a:solidFill>
                          <a:effectLst/>
                          <a:latin typeface="Calibri Light" panose="020F0302020204030204" pitchFamily="34" charset="0"/>
                          <a:cs typeface="Calibri Light" panose="020F0302020204030204" pitchFamily="34" charset="0"/>
                        </a:rPr>
                        <a:t>Indirect</a:t>
                      </a:r>
                      <a:endParaRPr lang="en-AU" sz="1600" b="0" i="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50000"/>
                      </a:schemeClr>
                    </a:solidFill>
                  </a:tcPr>
                </a:tc>
                <a:tc>
                  <a:txBody>
                    <a:bodyPr/>
                    <a:lstStyle/>
                    <a:p>
                      <a:pPr algn="ctr">
                        <a:lnSpc>
                          <a:spcPct val="150000"/>
                        </a:lnSpc>
                      </a:pPr>
                      <a:r>
                        <a:rPr lang="en-AU" sz="1600" b="0" i="0" dirty="0">
                          <a:solidFill>
                            <a:schemeClr val="bg1"/>
                          </a:solidFill>
                          <a:effectLst/>
                          <a:latin typeface="Calibri Light" panose="020F0302020204030204" pitchFamily="34" charset="0"/>
                          <a:cs typeface="Calibri Light" panose="020F0302020204030204" pitchFamily="34" charset="0"/>
                        </a:rPr>
                        <a:t>Total</a:t>
                      </a:r>
                      <a:endParaRPr lang="en-AU" sz="1600" b="0" i="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50000"/>
                      </a:schemeClr>
                    </a:solidFill>
                  </a:tcPr>
                </a:tc>
                <a:extLst>
                  <a:ext uri="{0D108BD9-81ED-4DB2-BD59-A6C34878D82A}">
                    <a16:rowId xmlns:a16="http://schemas.microsoft.com/office/drawing/2014/main" xmlns="" val="3432787453"/>
                  </a:ext>
                </a:extLst>
              </a:tr>
              <a:tr h="661974">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Output ($ millions)</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1,096.0</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3,927.5</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5,023.5</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127067712"/>
                  </a:ext>
                </a:extLst>
              </a:tr>
              <a:tr h="661974">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Value Add ($ millions)</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bg1"/>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339.0</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bg1"/>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1,215.6</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bg1"/>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1,554.6</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bg1"/>
                    </a:solidFill>
                  </a:tcPr>
                </a:tc>
                <a:extLst>
                  <a:ext uri="{0D108BD9-81ED-4DB2-BD59-A6C34878D82A}">
                    <a16:rowId xmlns:a16="http://schemas.microsoft.com/office/drawing/2014/main" xmlns="" val="3982894912"/>
                  </a:ext>
                </a:extLst>
              </a:tr>
              <a:tr h="689187">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Employment (FTE jobs)</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2,171</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9,780</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11,951</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2009641464"/>
                  </a:ext>
                </a:extLst>
              </a:tr>
            </a:tbl>
          </a:graphicData>
        </a:graphic>
      </p:graphicFrame>
      <p:sp>
        <p:nvSpPr>
          <p:cNvPr id="5" name="TextBox 4">
            <a:extLst>
              <a:ext uri="{FF2B5EF4-FFF2-40B4-BE49-F238E27FC236}">
                <a16:creationId xmlns:a16="http://schemas.microsoft.com/office/drawing/2014/main" xmlns="" id="{71E2FD7D-5820-4DB2-5B24-71B8E4720EEE}"/>
              </a:ext>
            </a:extLst>
          </p:cNvPr>
          <p:cNvSpPr txBox="1"/>
          <p:nvPr/>
        </p:nvSpPr>
        <p:spPr>
          <a:xfrm>
            <a:off x="4672230" y="2510386"/>
            <a:ext cx="7665396" cy="646331"/>
          </a:xfrm>
          <a:prstGeom prst="rect">
            <a:avLst/>
          </a:prstGeom>
          <a:noFill/>
        </p:spPr>
        <p:txBody>
          <a:bodyPr wrap="square">
            <a:spAutoFit/>
          </a:bodyPr>
          <a:lstStyle/>
          <a:p>
            <a:r>
              <a:rPr lang="en-AU" dirty="0">
                <a:latin typeface="Calibri Light" panose="020F0302020204030204" pitchFamily="34" charset="0"/>
                <a:cs typeface="Calibri Light" panose="020F0302020204030204" pitchFamily="34" charset="0"/>
              </a:rPr>
              <a:t>Ferrous Scrap Metal Processing Industry &amp; Employment Economic Contribution ($ millions and persons)</a:t>
            </a:r>
          </a:p>
        </p:txBody>
      </p:sp>
      <p:sp>
        <p:nvSpPr>
          <p:cNvPr id="6" name="TextBox 5">
            <a:extLst>
              <a:ext uri="{FF2B5EF4-FFF2-40B4-BE49-F238E27FC236}">
                <a16:creationId xmlns:a16="http://schemas.microsoft.com/office/drawing/2014/main" xmlns="" id="{E767AA29-DBFE-4BC4-0831-49F6877CCE66}"/>
              </a:ext>
            </a:extLst>
          </p:cNvPr>
          <p:cNvSpPr txBox="1"/>
          <p:nvPr/>
        </p:nvSpPr>
        <p:spPr>
          <a:xfrm>
            <a:off x="4672230" y="1643979"/>
            <a:ext cx="5912480" cy="587148"/>
          </a:xfrm>
          <a:prstGeom prst="rect">
            <a:avLst/>
          </a:prstGeom>
          <a:noFill/>
        </p:spPr>
        <p:txBody>
          <a:bodyPr wrap="square">
            <a:spAutoFit/>
          </a:bodyPr>
          <a:lstStyle/>
          <a:p>
            <a:pPr>
              <a:lnSpc>
                <a:spcPct val="150000"/>
              </a:lnSpc>
            </a:pPr>
            <a:r>
              <a:rPr lang="en-AU" sz="2400" b="1" i="1" dirty="0">
                <a:solidFill>
                  <a:srgbClr val="000000"/>
                </a:solidFill>
                <a:effectLst/>
                <a:latin typeface="Calibri Light" panose="020F0302020204030204" pitchFamily="34" charset="0"/>
                <a:ea typeface="Times New Roman" panose="02020603050405020304" pitchFamily="18" charset="0"/>
              </a:rPr>
              <a:t>Economic Benefits - Scrap: </a:t>
            </a:r>
            <a:endParaRPr lang="en-AU" sz="2400" b="1" i="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068AE1E3-8FA5-BC21-4AFC-965CD89405B2}"/>
              </a:ext>
            </a:extLst>
          </p:cNvPr>
          <p:cNvSpPr txBox="1"/>
          <p:nvPr/>
        </p:nvSpPr>
        <p:spPr>
          <a:xfrm>
            <a:off x="248578" y="537188"/>
            <a:ext cx="2945219" cy="830997"/>
          </a:xfrm>
          <a:prstGeom prst="rect">
            <a:avLst/>
          </a:prstGeom>
          <a:noFill/>
        </p:spPr>
        <p:txBody>
          <a:bodyPr wrap="square" rtlCol="0">
            <a:spAutoFit/>
          </a:bodyPr>
          <a:lstStyle/>
          <a:p>
            <a:r>
              <a:rPr lang="en-GB" sz="2400" dirty="0">
                <a:solidFill>
                  <a:schemeClr val="bg1"/>
                </a:solidFill>
              </a:rPr>
              <a:t>Economic Benefits – Ferrous Scrap Sector:</a:t>
            </a:r>
            <a:endParaRPr lang="en-AU" sz="2400" dirty="0">
              <a:solidFill>
                <a:schemeClr val="bg1"/>
              </a:solidFill>
            </a:endParaRPr>
          </a:p>
        </p:txBody>
      </p:sp>
      <p:pic>
        <p:nvPicPr>
          <p:cNvPr id="9" name="Picture 17">
            <a:extLst>
              <a:ext uri="{FF2B5EF4-FFF2-40B4-BE49-F238E27FC236}">
                <a16:creationId xmlns:a16="http://schemas.microsoft.com/office/drawing/2014/main" xmlns="" id="{1F36E1ED-1D60-9469-08F5-10211217501F}"/>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5037259" y="217679"/>
            <a:ext cx="1792387" cy="7350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businesscard, clipart, vector graphics&#10;&#10;Description automatically generated">
            <a:extLst>
              <a:ext uri="{FF2B5EF4-FFF2-40B4-BE49-F238E27FC236}">
                <a16:creationId xmlns:a16="http://schemas.microsoft.com/office/drawing/2014/main" xmlns="" id="{A824051E-7195-7BA6-E12F-0E7E7F262C3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52805" y="217679"/>
            <a:ext cx="1540355" cy="892714"/>
          </a:xfrm>
          <a:prstGeom prst="rect">
            <a:avLst/>
          </a:prstGeom>
          <a:noFill/>
          <a:ln>
            <a:noFill/>
          </a:ln>
        </p:spPr>
      </p:pic>
    </p:spTree>
    <p:extLst>
      <p:ext uri="{BB962C8B-B14F-4D97-AF65-F5344CB8AC3E}">
        <p14:creationId xmlns:p14="http://schemas.microsoft.com/office/powerpoint/2010/main" val="164463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05EB25C-525C-174F-A85E-7CA2E3EB1215}"/>
              </a:ext>
            </a:extLst>
          </p:cNvPr>
          <p:cNvSpPr/>
          <p:nvPr/>
        </p:nvSpPr>
        <p:spPr>
          <a:xfrm>
            <a:off x="0" y="0"/>
            <a:ext cx="428511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b="1" u="sng" dirty="0">
              <a:latin typeface="Calibri Light" panose="020F0302020204030204" pitchFamily="34" charset="0"/>
              <a:cs typeface="Calibri Light" panose="020F0302020204030204" pitchFamily="34" charset="0"/>
            </a:endParaRPr>
          </a:p>
          <a:p>
            <a:endParaRPr lang="en-AU" sz="1400" b="1" u="sng" dirty="0">
              <a:latin typeface="Calibri Light" panose="020F0302020204030204" pitchFamily="34" charset="0"/>
              <a:cs typeface="Calibri Light" panose="020F0302020204030204" pitchFamily="34" charset="0"/>
            </a:endParaRPr>
          </a:p>
          <a:p>
            <a:endParaRPr lang="en-AU" sz="1400" b="1" u="sng" dirty="0">
              <a:latin typeface="Calibri Light" panose="020F0302020204030204" pitchFamily="34" charset="0"/>
              <a:cs typeface="Calibri Light" panose="020F0302020204030204" pitchFamily="34" charset="0"/>
            </a:endParaRPr>
          </a:p>
          <a:p>
            <a:r>
              <a:rPr lang="en-AU" sz="1400" b="1" u="sng" dirty="0">
                <a:latin typeface="Calibri Light" panose="020F0302020204030204" pitchFamily="34" charset="0"/>
                <a:cs typeface="Calibri Light" panose="020F0302020204030204" pitchFamily="34" charset="0"/>
              </a:rPr>
              <a:t>A comparison between processed versus unprocessed ferrous scrap metal indicates that processing the metal in Australia provides a higher value add and employment contribution to the Australian economy than the unprocessed export of the same ferrous scrap metal. </a:t>
            </a:r>
          </a:p>
          <a:p>
            <a:endParaRPr lang="en-AU"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AU" sz="1400" dirty="0">
                <a:latin typeface="Calibri Light" panose="020F0302020204030204" pitchFamily="34" charset="0"/>
                <a:cs typeface="Calibri Light" panose="020F0302020204030204" pitchFamily="34" charset="0"/>
              </a:rPr>
              <a:t>For every 10,000 tonnes of ferrous scrap metal, local scrap metal processors create $4,840,358 in value add and </a:t>
            </a:r>
            <a:r>
              <a:rPr lang="en-AU" sz="1400" b="1" u="sng" dirty="0">
                <a:latin typeface="Calibri Light" panose="020F0302020204030204" pitchFamily="34" charset="0"/>
                <a:cs typeface="Calibri Light" panose="020F0302020204030204" pitchFamily="34" charset="0"/>
              </a:rPr>
              <a:t>37.2 jobs.  </a:t>
            </a:r>
          </a:p>
          <a:p>
            <a:endParaRPr lang="en-AU"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AU" sz="1400" dirty="0">
                <a:latin typeface="Calibri Light" panose="020F0302020204030204" pitchFamily="34" charset="0"/>
                <a:cs typeface="Calibri Light" panose="020F0302020204030204" pitchFamily="34" charset="0"/>
              </a:rPr>
              <a:t>By contrast unprocessed ferrous scrap metal exporting business only create $1,344,544 in value and </a:t>
            </a:r>
            <a:r>
              <a:rPr lang="en-AU" sz="1400" b="1" u="sng" dirty="0">
                <a:latin typeface="Calibri Light" panose="020F0302020204030204" pitchFamily="34" charset="0"/>
                <a:cs typeface="Calibri Light" panose="020F0302020204030204" pitchFamily="34" charset="0"/>
              </a:rPr>
              <a:t>10.3 jobs.  </a:t>
            </a:r>
          </a:p>
          <a:p>
            <a:endParaRPr lang="en-AU" sz="1400" dirty="0">
              <a:latin typeface="Calibri Light" panose="020F0302020204030204" pitchFamily="34" charset="0"/>
              <a:cs typeface="Calibri Light" panose="020F0302020204030204" pitchFamily="34" charset="0"/>
            </a:endParaRPr>
          </a:p>
          <a:p>
            <a:r>
              <a:rPr lang="en-AU" sz="1400" dirty="0">
                <a:latin typeface="Calibri Light" panose="020F0302020204030204" pitchFamily="34" charset="0"/>
                <a:cs typeface="Calibri Light" panose="020F0302020204030204" pitchFamily="34" charset="0"/>
              </a:rPr>
              <a:t>As a consequence of the smaller value add and employment contribution, </a:t>
            </a:r>
            <a:r>
              <a:rPr lang="en-AU" sz="1400" b="1" u="sng" dirty="0">
                <a:latin typeface="Calibri Light" panose="020F0302020204030204" pitchFamily="34" charset="0"/>
                <a:cs typeface="Calibri Light" panose="020F0302020204030204" pitchFamily="34" charset="0"/>
              </a:rPr>
              <a:t>unprocessed scrap exports leads to a foregone $374.3 million of value add to the Australian economy and 2,877 fewer Australian jobs. </a:t>
            </a:r>
          </a:p>
        </p:txBody>
      </p:sp>
      <p:graphicFrame>
        <p:nvGraphicFramePr>
          <p:cNvPr id="4" name="Table 3">
            <a:extLst>
              <a:ext uri="{FF2B5EF4-FFF2-40B4-BE49-F238E27FC236}">
                <a16:creationId xmlns:a16="http://schemas.microsoft.com/office/drawing/2014/main" xmlns="" id="{657F3956-24D0-4ED5-B2C4-4DD343138D2A}"/>
              </a:ext>
            </a:extLst>
          </p:cNvPr>
          <p:cNvGraphicFramePr>
            <a:graphicFrameLocks noGrp="1"/>
          </p:cNvGraphicFramePr>
          <p:nvPr>
            <p:extLst>
              <p:ext uri="{D42A27DB-BD31-4B8C-83A1-F6EECF244321}">
                <p14:modId xmlns:p14="http://schemas.microsoft.com/office/powerpoint/2010/main" val="174632497"/>
              </p:ext>
            </p:extLst>
          </p:nvPr>
        </p:nvGraphicFramePr>
        <p:xfrm>
          <a:off x="4635796" y="3673120"/>
          <a:ext cx="7164345" cy="2193699"/>
        </p:xfrm>
        <a:graphic>
          <a:graphicData uri="http://schemas.openxmlformats.org/drawingml/2006/table">
            <a:tbl>
              <a:tblPr firstRow="1" firstCol="1" bandRow="1">
                <a:tableStyleId>{5C22544A-7EE6-4342-B048-85BDC9FD1C3A}</a:tableStyleId>
              </a:tblPr>
              <a:tblGrid>
                <a:gridCol w="1794241">
                  <a:extLst>
                    <a:ext uri="{9D8B030D-6E8A-4147-A177-3AD203B41FA5}">
                      <a16:colId xmlns:a16="http://schemas.microsoft.com/office/drawing/2014/main" xmlns="" val="354132745"/>
                    </a:ext>
                  </a:extLst>
                </a:gridCol>
                <a:gridCol w="2685052">
                  <a:extLst>
                    <a:ext uri="{9D8B030D-6E8A-4147-A177-3AD203B41FA5}">
                      <a16:colId xmlns:a16="http://schemas.microsoft.com/office/drawing/2014/main" xmlns="" val="2327384694"/>
                    </a:ext>
                  </a:extLst>
                </a:gridCol>
                <a:gridCol w="2685052">
                  <a:extLst>
                    <a:ext uri="{9D8B030D-6E8A-4147-A177-3AD203B41FA5}">
                      <a16:colId xmlns:a16="http://schemas.microsoft.com/office/drawing/2014/main" xmlns="" val="2064827326"/>
                    </a:ext>
                  </a:extLst>
                </a:gridCol>
              </a:tblGrid>
              <a:tr h="731233">
                <a:tc>
                  <a:txBody>
                    <a:bodyPr/>
                    <a:lstStyle/>
                    <a:p>
                      <a:pPr>
                        <a:lnSpc>
                          <a:spcPct val="150000"/>
                        </a:lnSpc>
                      </a:pPr>
                      <a:r>
                        <a:rPr lang="en-AU" sz="1600" b="0" i="0" dirty="0">
                          <a:effectLst/>
                          <a:latin typeface="Calibri Light" panose="020F0302020204030204" pitchFamily="34" charset="0"/>
                          <a:cs typeface="Calibri Light" panose="020F0302020204030204" pitchFamily="34" charset="0"/>
                        </a:rPr>
                        <a:t> </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solidFill>
                      <a:schemeClr val="accent6">
                        <a:lumMod val="5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Processed</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5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Unprocessed (exported overseas)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50000"/>
                      </a:schemeClr>
                    </a:solidFill>
                  </a:tcPr>
                </a:tc>
                <a:extLst>
                  <a:ext uri="{0D108BD9-81ED-4DB2-BD59-A6C34878D82A}">
                    <a16:rowId xmlns:a16="http://schemas.microsoft.com/office/drawing/2014/main" xmlns="" val="2776527091"/>
                  </a:ext>
                </a:extLst>
              </a:tr>
              <a:tr h="731233">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Value Added ($ millions)</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bg1"/>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$4,840,358</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bg1"/>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$1,344,544</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bg1"/>
                    </a:solidFill>
                  </a:tcPr>
                </a:tc>
                <a:extLst>
                  <a:ext uri="{0D108BD9-81ED-4DB2-BD59-A6C34878D82A}">
                    <a16:rowId xmlns:a16="http://schemas.microsoft.com/office/drawing/2014/main" xmlns="" val="3800302980"/>
                  </a:ext>
                </a:extLst>
              </a:tr>
              <a:tr h="731233">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Employment (FTE jobs)</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37.2</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10.3</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2538575070"/>
                  </a:ext>
                </a:extLst>
              </a:tr>
            </a:tbl>
          </a:graphicData>
        </a:graphic>
      </p:graphicFrame>
      <p:sp>
        <p:nvSpPr>
          <p:cNvPr id="8" name="TextBox 7">
            <a:extLst>
              <a:ext uri="{FF2B5EF4-FFF2-40B4-BE49-F238E27FC236}">
                <a16:creationId xmlns:a16="http://schemas.microsoft.com/office/drawing/2014/main" xmlns="" id="{9785AAC6-8C0B-9540-2C41-CEF2F8A146F9}"/>
              </a:ext>
            </a:extLst>
          </p:cNvPr>
          <p:cNvSpPr txBox="1"/>
          <p:nvPr/>
        </p:nvSpPr>
        <p:spPr>
          <a:xfrm>
            <a:off x="4678327" y="2550105"/>
            <a:ext cx="6813659" cy="878895"/>
          </a:xfrm>
          <a:prstGeom prst="rect">
            <a:avLst/>
          </a:prstGeom>
          <a:noFill/>
        </p:spPr>
        <p:txBody>
          <a:bodyPr wrap="square">
            <a:spAutoFit/>
          </a:bodyPr>
          <a:lstStyle/>
          <a:p>
            <a:pPr algn="just">
              <a:lnSpc>
                <a:spcPct val="150000"/>
              </a:lnSpc>
            </a:pPr>
            <a:r>
              <a:rPr lang="en-AU" sz="1800" dirty="0">
                <a:solidFill>
                  <a:srgbClr val="000000"/>
                </a:solidFill>
                <a:effectLst/>
                <a:latin typeface="Calibri Light" panose="020F0302020204030204" pitchFamily="34" charset="0"/>
                <a:ea typeface="Times New Roman" panose="02020603050405020304" pitchFamily="18" charset="0"/>
              </a:rPr>
              <a:t>Economic Activity </a:t>
            </a:r>
            <a:r>
              <a:rPr lang="en-AU" dirty="0">
                <a:solidFill>
                  <a:srgbClr val="000000"/>
                </a:solidFill>
                <a:latin typeface="Calibri Light" panose="020F0302020204030204" pitchFamily="34" charset="0"/>
                <a:ea typeface="Times New Roman" panose="02020603050405020304" pitchFamily="18" charset="0"/>
              </a:rPr>
              <a:t>&amp;</a:t>
            </a:r>
            <a:r>
              <a:rPr lang="en-AU" sz="1800" dirty="0">
                <a:solidFill>
                  <a:srgbClr val="000000"/>
                </a:solidFill>
                <a:effectLst/>
                <a:latin typeface="Calibri Light" panose="020F0302020204030204" pitchFamily="34" charset="0"/>
                <a:ea typeface="Times New Roman" panose="02020603050405020304" pitchFamily="18" charset="0"/>
              </a:rPr>
              <a:t> Employment created for 10,000 tonnes of ferrous scrap metal</a:t>
            </a:r>
            <a:endParaRPr lang="en-AU"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xmlns="" id="{625AE796-AB41-BE1B-0F8A-90A72A792372}"/>
              </a:ext>
            </a:extLst>
          </p:cNvPr>
          <p:cNvSpPr txBox="1"/>
          <p:nvPr/>
        </p:nvSpPr>
        <p:spPr>
          <a:xfrm>
            <a:off x="4678327" y="1844320"/>
            <a:ext cx="5911703" cy="461665"/>
          </a:xfrm>
          <a:prstGeom prst="rect">
            <a:avLst/>
          </a:prstGeom>
          <a:noFill/>
        </p:spPr>
        <p:txBody>
          <a:bodyPr wrap="square" rtlCol="0">
            <a:spAutoFit/>
          </a:bodyPr>
          <a:lstStyle/>
          <a:p>
            <a:r>
              <a:rPr lang="en-GB" sz="2400" b="1" i="1" dirty="0">
                <a:latin typeface="+mj-lt"/>
              </a:rPr>
              <a:t>Economic Benefits - Scrap:</a:t>
            </a:r>
            <a:endParaRPr lang="en-AU" sz="2400" b="1" i="1" dirty="0">
              <a:latin typeface="+mj-lt"/>
            </a:endParaRPr>
          </a:p>
        </p:txBody>
      </p:sp>
      <p:pic>
        <p:nvPicPr>
          <p:cNvPr id="5" name="Picture 17">
            <a:extLst>
              <a:ext uri="{FF2B5EF4-FFF2-40B4-BE49-F238E27FC236}">
                <a16:creationId xmlns:a16="http://schemas.microsoft.com/office/drawing/2014/main" xmlns="" id="{7C55F0D4-6A49-C3A3-7B3C-5A85856DC66D}"/>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5037259" y="217679"/>
            <a:ext cx="1792387" cy="735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businesscard, clipart, vector graphics&#10;&#10;Description automatically generated">
            <a:extLst>
              <a:ext uri="{FF2B5EF4-FFF2-40B4-BE49-F238E27FC236}">
                <a16:creationId xmlns:a16="http://schemas.microsoft.com/office/drawing/2014/main" xmlns="" id="{B281F832-906D-21BB-3BEB-F94D6C58D0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52805" y="217679"/>
            <a:ext cx="1540355" cy="892714"/>
          </a:xfrm>
          <a:prstGeom prst="rect">
            <a:avLst/>
          </a:prstGeom>
          <a:noFill/>
          <a:ln>
            <a:noFill/>
          </a:ln>
        </p:spPr>
      </p:pic>
      <p:sp>
        <p:nvSpPr>
          <p:cNvPr id="7" name="TextBox 6">
            <a:extLst>
              <a:ext uri="{FF2B5EF4-FFF2-40B4-BE49-F238E27FC236}">
                <a16:creationId xmlns:a16="http://schemas.microsoft.com/office/drawing/2014/main" xmlns="" id="{6DEF3C39-1A95-626E-65CD-300E3559C182}"/>
              </a:ext>
            </a:extLst>
          </p:cNvPr>
          <p:cNvSpPr txBox="1"/>
          <p:nvPr/>
        </p:nvSpPr>
        <p:spPr>
          <a:xfrm>
            <a:off x="212651" y="414670"/>
            <a:ext cx="3689498" cy="830997"/>
          </a:xfrm>
          <a:prstGeom prst="rect">
            <a:avLst/>
          </a:prstGeom>
          <a:noFill/>
        </p:spPr>
        <p:txBody>
          <a:bodyPr wrap="square" rtlCol="0">
            <a:spAutoFit/>
          </a:bodyPr>
          <a:lstStyle/>
          <a:p>
            <a:r>
              <a:rPr lang="en-GB" sz="2400" dirty="0">
                <a:solidFill>
                  <a:schemeClr val="bg1"/>
                </a:solidFill>
              </a:rPr>
              <a:t>Processed vs Unprocessed Ferrous Scrap:</a:t>
            </a:r>
            <a:endParaRPr lang="en-AU" sz="2400" dirty="0">
              <a:solidFill>
                <a:schemeClr val="bg1"/>
              </a:solidFill>
            </a:endParaRPr>
          </a:p>
        </p:txBody>
      </p:sp>
    </p:spTree>
    <p:extLst>
      <p:ext uri="{BB962C8B-B14F-4D97-AF65-F5344CB8AC3E}">
        <p14:creationId xmlns:p14="http://schemas.microsoft.com/office/powerpoint/2010/main" val="4126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F606ACB8-C440-4614-BA17-485D6E4E4B81}"/>
              </a:ext>
            </a:extLst>
          </p:cNvPr>
          <p:cNvSpPr>
            <a:spLocks noGrp="1"/>
          </p:cNvSpPr>
          <p:nvPr>
            <p:ph type="subTitle" idx="1"/>
          </p:nvPr>
        </p:nvSpPr>
        <p:spPr>
          <a:xfrm>
            <a:off x="4029739" y="1471297"/>
            <a:ext cx="7009562" cy="561557"/>
          </a:xfrm>
        </p:spPr>
        <p:txBody>
          <a:bodyPr>
            <a:normAutofit/>
          </a:bodyPr>
          <a:lstStyle/>
          <a:p>
            <a:pPr algn="l"/>
            <a:r>
              <a:rPr lang="en-AU" sz="1800" dirty="0">
                <a:latin typeface="Calibri Light" panose="020F0302020204030204" pitchFamily="34" charset="0"/>
                <a:cs typeface="Calibri Light" panose="020F0302020204030204" pitchFamily="34" charset="0"/>
              </a:rPr>
              <a:t>Transport GHG emissions comparison Processed vs Unprocessed</a:t>
            </a:r>
          </a:p>
        </p:txBody>
      </p:sp>
      <p:sp>
        <p:nvSpPr>
          <p:cNvPr id="3" name="Rectangle 2">
            <a:extLst>
              <a:ext uri="{FF2B5EF4-FFF2-40B4-BE49-F238E27FC236}">
                <a16:creationId xmlns:a16="http://schemas.microsoft.com/office/drawing/2014/main" xmlns="" id="{705EB25C-525C-174F-A85E-7CA2E3EB1215}"/>
              </a:ext>
            </a:extLst>
          </p:cNvPr>
          <p:cNvSpPr/>
          <p:nvPr/>
        </p:nvSpPr>
        <p:spPr>
          <a:xfrm>
            <a:off x="0" y="0"/>
            <a:ext cx="3774558"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endParaRPr lang="en-AU" sz="1400" dirty="0">
              <a:latin typeface="Calibri Light" panose="020F0302020204030204" pitchFamily="34" charset="0"/>
              <a:cs typeface="Calibri Light" panose="020F0302020204030204" pitchFamily="34" charset="0"/>
            </a:endParaRPr>
          </a:p>
          <a:p>
            <a:r>
              <a:rPr lang="en-AU" sz="1400" dirty="0">
                <a:latin typeface="Calibri Light" panose="020F0302020204030204" pitchFamily="34" charset="0"/>
                <a:cs typeface="Calibri Light" panose="020F0302020204030204" pitchFamily="34" charset="0"/>
              </a:rPr>
              <a:t>Primary areas of environmental benefit that will arise from an export ban on unprocessed ferrous steel are significant for nationally, internationally, and for our steel producers.  </a:t>
            </a: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Our steel industry will use greater recyclable materials as feedstock – reducing </a:t>
            </a:r>
            <a:r>
              <a:rPr lang="en-AU" sz="1400" dirty="0" err="1">
                <a:latin typeface="Calibri Light" panose="020F0302020204030204" pitchFamily="34" charset="0"/>
                <a:cs typeface="Calibri Light" panose="020F0302020204030204" pitchFamily="34" charset="0"/>
              </a:rPr>
              <a:t>GHGe</a:t>
            </a:r>
            <a:r>
              <a:rPr lang="en-AU" sz="1400" dirty="0">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Unprocessed ferrous scrap will no longer be shipped considerable distances – avoidance of transport emissions </a:t>
            </a: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Australia will no longer be sending waste residuals to countries with lesser environmental standards  </a:t>
            </a: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Based on AEAS modelling the level of transport </a:t>
            </a:r>
            <a:r>
              <a:rPr lang="en-AU" sz="1400" b="1" u="sng" dirty="0">
                <a:latin typeface="Calibri Light" panose="020F0302020204030204" pitchFamily="34" charset="0"/>
                <a:cs typeface="Calibri Light" panose="020F0302020204030204" pitchFamily="34" charset="0"/>
              </a:rPr>
              <a:t>CO2e emissions saving </a:t>
            </a:r>
            <a:r>
              <a:rPr lang="en-AU" sz="1400" dirty="0">
                <a:latin typeface="Calibri Light" panose="020F0302020204030204" pitchFamily="34" charset="0"/>
                <a:cs typeface="Calibri Light" panose="020F0302020204030204" pitchFamily="34" charset="0"/>
              </a:rPr>
              <a:t>from an export ban on unprocessed ferrous scrap metal would be </a:t>
            </a:r>
            <a:r>
              <a:rPr lang="en-AU" sz="1400" b="1" u="sng" dirty="0">
                <a:latin typeface="Calibri Light" panose="020F0302020204030204" pitchFamily="34" charset="0"/>
                <a:cs typeface="Calibri Light" panose="020F0302020204030204" pitchFamily="34" charset="0"/>
              </a:rPr>
              <a:t>81,110 tonnes of CO2e </a:t>
            </a:r>
            <a:r>
              <a:rPr lang="en-AU" sz="1400" dirty="0">
                <a:latin typeface="Calibri Light" panose="020F0302020204030204" pitchFamily="34" charset="0"/>
                <a:cs typeface="Calibri Light" panose="020F0302020204030204" pitchFamily="34" charset="0"/>
              </a:rPr>
              <a:t>global emissions.  </a:t>
            </a:r>
          </a:p>
          <a:p>
            <a:endParaRPr lang="en-AU"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AU" sz="1400" dirty="0">
                <a:latin typeface="Calibri Light" panose="020F0302020204030204" pitchFamily="34" charset="0"/>
                <a:cs typeface="Calibri Light" panose="020F0302020204030204" pitchFamily="34" charset="0"/>
              </a:rPr>
              <a:t>Recycling 802,975 tonnes of ferrous scrap metal would </a:t>
            </a:r>
            <a:r>
              <a:rPr lang="en-AU" sz="1400" b="1" u="sng" dirty="0">
                <a:latin typeface="Calibri Light" panose="020F0302020204030204" pitchFamily="34" charset="0"/>
                <a:cs typeface="Calibri Light" panose="020F0302020204030204" pitchFamily="34" charset="0"/>
              </a:rPr>
              <a:t>save 1.2 million in Australian </a:t>
            </a:r>
            <a:r>
              <a:rPr lang="en-AU" sz="1400" b="1" u="sng" dirty="0" err="1">
                <a:latin typeface="Calibri Light" panose="020F0302020204030204" pitchFamily="34" charset="0"/>
                <a:cs typeface="Calibri Light" panose="020F0302020204030204" pitchFamily="34" charset="0"/>
              </a:rPr>
              <a:t>GHGe</a:t>
            </a:r>
            <a:r>
              <a:rPr lang="en-AU" sz="1400" b="1" u="sng" dirty="0">
                <a:latin typeface="Calibri Light" panose="020F0302020204030204" pitchFamily="34" charset="0"/>
                <a:cs typeface="Calibri Light" panose="020F0302020204030204" pitchFamily="34" charset="0"/>
              </a:rPr>
              <a:t> for the Aust steel mills.</a:t>
            </a:r>
          </a:p>
          <a:p>
            <a:endParaRPr lang="en-AU" sz="1400" b="1" u="sng" dirty="0">
              <a:latin typeface="Calibri Light" panose="020F0302020204030204" pitchFamily="34" charset="0"/>
              <a:cs typeface="Calibri Light" panose="020F0302020204030204" pitchFamily="34" charset="0"/>
            </a:endParaRPr>
          </a:p>
        </p:txBody>
      </p:sp>
      <p:graphicFrame>
        <p:nvGraphicFramePr>
          <p:cNvPr id="2" name="Table 1">
            <a:extLst>
              <a:ext uri="{FF2B5EF4-FFF2-40B4-BE49-F238E27FC236}">
                <a16:creationId xmlns:a16="http://schemas.microsoft.com/office/drawing/2014/main" xmlns="" id="{07022924-64AB-AA19-D680-F8F374567D7F}"/>
              </a:ext>
            </a:extLst>
          </p:cNvPr>
          <p:cNvGraphicFramePr>
            <a:graphicFrameLocks noGrp="1"/>
          </p:cNvGraphicFramePr>
          <p:nvPr>
            <p:extLst>
              <p:ext uri="{D42A27DB-BD31-4B8C-83A1-F6EECF244321}">
                <p14:modId xmlns:p14="http://schemas.microsoft.com/office/powerpoint/2010/main" val="2354117373"/>
              </p:ext>
            </p:extLst>
          </p:nvPr>
        </p:nvGraphicFramePr>
        <p:xfrm>
          <a:off x="3987209" y="1858710"/>
          <a:ext cx="8007280" cy="4101539"/>
        </p:xfrm>
        <a:graphic>
          <a:graphicData uri="http://schemas.openxmlformats.org/drawingml/2006/table">
            <a:tbl>
              <a:tblPr firstRow="1" firstCol="1" bandRow="1">
                <a:tableStyleId>{5C22544A-7EE6-4342-B048-85BDC9FD1C3A}</a:tableStyleId>
              </a:tblPr>
              <a:tblGrid>
                <a:gridCol w="2696053">
                  <a:extLst>
                    <a:ext uri="{9D8B030D-6E8A-4147-A177-3AD203B41FA5}">
                      <a16:colId xmlns:a16="http://schemas.microsoft.com/office/drawing/2014/main" xmlns="" val="2846308243"/>
                    </a:ext>
                  </a:extLst>
                </a:gridCol>
                <a:gridCol w="2310367">
                  <a:extLst>
                    <a:ext uri="{9D8B030D-6E8A-4147-A177-3AD203B41FA5}">
                      <a16:colId xmlns:a16="http://schemas.microsoft.com/office/drawing/2014/main" xmlns="" val="557115615"/>
                    </a:ext>
                  </a:extLst>
                </a:gridCol>
                <a:gridCol w="3000860">
                  <a:extLst>
                    <a:ext uri="{9D8B030D-6E8A-4147-A177-3AD203B41FA5}">
                      <a16:colId xmlns:a16="http://schemas.microsoft.com/office/drawing/2014/main" xmlns="" val="3048292464"/>
                    </a:ext>
                  </a:extLst>
                </a:gridCol>
              </a:tblGrid>
              <a:tr h="804067">
                <a:tc>
                  <a:txBody>
                    <a:bodyPr/>
                    <a:lstStyle/>
                    <a:p>
                      <a:pPr>
                        <a:lnSpc>
                          <a:spcPct val="150000"/>
                        </a:lnSpc>
                      </a:pPr>
                      <a:r>
                        <a:rPr lang="en-AU" sz="1600" b="0" i="0" dirty="0">
                          <a:effectLst/>
                          <a:latin typeface="Calibri Light" panose="020F0302020204030204" pitchFamily="34" charset="0"/>
                          <a:cs typeface="Calibri Light" panose="020F0302020204030204" pitchFamily="34" charset="0"/>
                        </a:rPr>
                        <a:t> </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solidFill>
                      <a:schemeClr val="accent6">
                        <a:lumMod val="5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Processed</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5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Unprocessed (exported overseas)</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50000"/>
                      </a:schemeClr>
                    </a:solidFill>
                  </a:tcPr>
                </a:tc>
                <a:extLst>
                  <a:ext uri="{0D108BD9-81ED-4DB2-BD59-A6C34878D82A}">
                    <a16:rowId xmlns:a16="http://schemas.microsoft.com/office/drawing/2014/main" xmlns="" val="1614637332"/>
                  </a:ext>
                </a:extLst>
              </a:tr>
              <a:tr h="689056">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Total Tonnes Transported</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1,070,575</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1,070,575</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292154750"/>
                  </a:ext>
                </a:extLst>
              </a:tr>
              <a:tr h="654377">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Average kms travelled</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no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100</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no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7,370</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noFill/>
                  </a:tcPr>
                </a:tc>
                <a:extLst>
                  <a:ext uri="{0D108BD9-81ED-4DB2-BD59-A6C34878D82A}">
                    <a16:rowId xmlns:a16="http://schemas.microsoft.com/office/drawing/2014/main" xmlns="" val="3142137857"/>
                  </a:ext>
                </a:extLst>
              </a:tr>
              <a:tr h="663465">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kgCO2e/tonne.km</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0.86407</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0.86407 &amp; 0.016142</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3291861094"/>
                  </a:ext>
                </a:extLst>
              </a:tr>
              <a:tr h="645287">
                <a:tc>
                  <a:txBody>
                    <a:bodyPr/>
                    <a:lstStyle/>
                    <a:p>
                      <a:pPr algn="l">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Tonnes of CO2e</a:t>
                      </a:r>
                    </a:p>
                  </a:txBody>
                  <a:tcPr marL="68580" marR="68580" marT="0" marB="0" anchor="ctr">
                    <a:no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92,505</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no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173,615</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noFill/>
                  </a:tcPr>
                </a:tc>
                <a:extLst>
                  <a:ext uri="{0D108BD9-81ED-4DB2-BD59-A6C34878D82A}">
                    <a16:rowId xmlns:a16="http://schemas.microsoft.com/office/drawing/2014/main" xmlns="" val="2128100629"/>
                  </a:ext>
                </a:extLst>
              </a:tr>
              <a:tr h="645287">
                <a:tc>
                  <a:txBody>
                    <a:bodyPr/>
                    <a:lstStyle/>
                    <a:p>
                      <a:pPr>
                        <a:lnSpc>
                          <a:spcPct val="150000"/>
                        </a:lnSpc>
                      </a:pPr>
                      <a:r>
                        <a:rPr lang="en-AU" sz="1600" b="0" i="0" dirty="0">
                          <a:solidFill>
                            <a:schemeClr val="tx1"/>
                          </a:solidFill>
                          <a:effectLst/>
                          <a:latin typeface="Calibri Light" panose="020F0302020204030204" pitchFamily="34" charset="0"/>
                          <a:cs typeface="Calibri Light" panose="020F0302020204030204" pitchFamily="34" charset="0"/>
                        </a:rPr>
                        <a:t>Difference / Saving</a:t>
                      </a:r>
                      <a:endParaRPr lang="en-AU"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0" i="0" dirty="0">
                          <a:effectLst/>
                          <a:latin typeface="Calibri Light" panose="020F0302020204030204" pitchFamily="34" charset="0"/>
                          <a:cs typeface="Calibri Light" panose="020F0302020204030204" pitchFamily="34" charset="0"/>
                        </a:rPr>
                        <a:t> </a:t>
                      </a:r>
                      <a:endParaRPr lang="en-AU" sz="1600" b="0" i="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solidFill>
                      <a:schemeClr val="accent6">
                        <a:lumMod val="40000"/>
                        <a:lumOff val="60000"/>
                      </a:schemeClr>
                    </a:solidFill>
                  </a:tcPr>
                </a:tc>
                <a:tc>
                  <a:txBody>
                    <a:bodyPr/>
                    <a:lstStyle/>
                    <a:p>
                      <a:pPr algn="ctr">
                        <a:lnSpc>
                          <a:spcPct val="150000"/>
                        </a:lnSpc>
                      </a:pPr>
                      <a:r>
                        <a:rPr lang="en-AU" sz="1600" b="1" i="0" u="sng" dirty="0">
                          <a:effectLst/>
                          <a:latin typeface="Calibri Light" panose="020F0302020204030204" pitchFamily="34" charset="0"/>
                          <a:cs typeface="Calibri Light" panose="020F0302020204030204" pitchFamily="34" charset="0"/>
                        </a:rPr>
                        <a:t>81,110 </a:t>
                      </a:r>
                      <a:r>
                        <a:rPr lang="en-AU" sz="1600" b="1" i="0" u="sng" dirty="0" err="1">
                          <a:effectLst/>
                          <a:latin typeface="Calibri Light" panose="020F0302020204030204" pitchFamily="34" charset="0"/>
                          <a:cs typeface="Calibri Light" panose="020F0302020204030204" pitchFamily="34" charset="0"/>
                        </a:rPr>
                        <a:t>GHGe</a:t>
                      </a:r>
                      <a:endParaRPr lang="en-AU" sz="1600" b="1" i="0" u="sng" dirty="0">
                        <a:effectLst/>
                        <a:latin typeface="Calibri Light" panose="020F0302020204030204" pitchFamily="34" charset="0"/>
                        <a:cs typeface="Calibri Light" panose="020F0302020204030204" pitchFamily="34"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925644952"/>
                  </a:ext>
                </a:extLst>
              </a:tr>
            </a:tbl>
          </a:graphicData>
        </a:graphic>
      </p:graphicFrame>
      <p:sp>
        <p:nvSpPr>
          <p:cNvPr id="5" name="TextBox 4">
            <a:extLst>
              <a:ext uri="{FF2B5EF4-FFF2-40B4-BE49-F238E27FC236}">
                <a16:creationId xmlns:a16="http://schemas.microsoft.com/office/drawing/2014/main" xmlns="" id="{FAC182A2-4DBF-EDC2-792D-94F3DF2CD308}"/>
              </a:ext>
            </a:extLst>
          </p:cNvPr>
          <p:cNvSpPr txBox="1"/>
          <p:nvPr/>
        </p:nvSpPr>
        <p:spPr>
          <a:xfrm>
            <a:off x="4029739" y="918545"/>
            <a:ext cx="6094378" cy="587148"/>
          </a:xfrm>
          <a:prstGeom prst="rect">
            <a:avLst/>
          </a:prstGeom>
          <a:noFill/>
        </p:spPr>
        <p:txBody>
          <a:bodyPr wrap="square">
            <a:spAutoFit/>
          </a:bodyPr>
          <a:lstStyle/>
          <a:p>
            <a:pPr algn="just">
              <a:lnSpc>
                <a:spcPct val="150000"/>
              </a:lnSpc>
            </a:pPr>
            <a:r>
              <a:rPr lang="en-AU" sz="2400" b="1" i="1" dirty="0">
                <a:solidFill>
                  <a:srgbClr val="000000"/>
                </a:solidFill>
                <a:effectLst/>
                <a:latin typeface="Calibri Light" panose="020F0302020204030204" pitchFamily="34" charset="0"/>
                <a:ea typeface="Times New Roman" panose="02020603050405020304" pitchFamily="18" charset="0"/>
              </a:rPr>
              <a:t>Environment:</a:t>
            </a:r>
            <a:endParaRPr lang="en-AU" sz="2400" b="1" i="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6B207903-F0FB-72B6-FFDC-B73112C35A13}"/>
              </a:ext>
            </a:extLst>
          </p:cNvPr>
          <p:cNvSpPr txBox="1"/>
          <p:nvPr/>
        </p:nvSpPr>
        <p:spPr>
          <a:xfrm>
            <a:off x="3987209" y="5965704"/>
            <a:ext cx="8007281" cy="738664"/>
          </a:xfrm>
          <a:prstGeom prst="rect">
            <a:avLst/>
          </a:prstGeom>
          <a:noFill/>
        </p:spPr>
        <p:txBody>
          <a:bodyPr wrap="square">
            <a:spAutoFit/>
          </a:bodyPr>
          <a:lstStyle/>
          <a:p>
            <a:pPr lvl="0"/>
            <a:r>
              <a:rPr lang="en-AU" sz="1400" dirty="0">
                <a:latin typeface="Calibri Light" panose="020F0302020204030204" pitchFamily="34" charset="0"/>
                <a:cs typeface="Calibri Light" panose="020F0302020204030204" pitchFamily="34" charset="0"/>
              </a:rPr>
              <a:t>Other savings:  recycling one tonne of ferrous metal scrap into steel making saves 1.5 tonnes of CO2e, 1.4 tonnes of iron ore, 740kg of coal &amp; 120kg of limestone. Based on the above environmental benefit, recycling 802,975 tonnes of ferrous scrap metal would save 1.2 million in Australian </a:t>
            </a:r>
            <a:r>
              <a:rPr lang="en-AU" sz="1400" dirty="0" err="1">
                <a:latin typeface="Calibri Light" panose="020F0302020204030204" pitchFamily="34" charset="0"/>
                <a:cs typeface="Calibri Light" panose="020F0302020204030204" pitchFamily="34" charset="0"/>
              </a:rPr>
              <a:t>GHGe</a:t>
            </a:r>
            <a:r>
              <a:rPr lang="en-AU" sz="1400" dirty="0">
                <a:latin typeface="Calibri Light" panose="020F0302020204030204" pitchFamily="34" charset="0"/>
                <a:cs typeface="Calibri Light" panose="020F0302020204030204" pitchFamily="34" charset="0"/>
              </a:rPr>
              <a:t>.</a:t>
            </a:r>
          </a:p>
        </p:txBody>
      </p:sp>
      <p:pic>
        <p:nvPicPr>
          <p:cNvPr id="4" name="Picture 3" descr="A picture containing text, businesscard, clipart, vector graphics&#10;&#10;Description automatically generated">
            <a:extLst>
              <a:ext uri="{FF2B5EF4-FFF2-40B4-BE49-F238E27FC236}">
                <a16:creationId xmlns:a16="http://schemas.microsoft.com/office/drawing/2014/main" xmlns="" id="{7C1897BC-9AF9-9D76-56AD-3C9E77A252D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62762" y="80866"/>
            <a:ext cx="1445393" cy="837679"/>
          </a:xfrm>
          <a:prstGeom prst="rect">
            <a:avLst/>
          </a:prstGeom>
          <a:noFill/>
          <a:ln>
            <a:noFill/>
          </a:ln>
        </p:spPr>
      </p:pic>
      <p:pic>
        <p:nvPicPr>
          <p:cNvPr id="6" name="Picture 17">
            <a:extLst>
              <a:ext uri="{FF2B5EF4-FFF2-40B4-BE49-F238E27FC236}">
                <a16:creationId xmlns:a16="http://schemas.microsoft.com/office/drawing/2014/main" xmlns="" id="{C79B553D-9B61-D431-952B-9ACB5FAE921D}"/>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4165605" y="185422"/>
            <a:ext cx="1760273" cy="7218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BD55B61-356D-97AE-776A-3AB0E6EAB942}"/>
              </a:ext>
            </a:extLst>
          </p:cNvPr>
          <p:cNvSpPr txBox="1"/>
          <p:nvPr/>
        </p:nvSpPr>
        <p:spPr>
          <a:xfrm>
            <a:off x="333388" y="130842"/>
            <a:ext cx="2599175" cy="830997"/>
          </a:xfrm>
          <a:prstGeom prst="rect">
            <a:avLst/>
          </a:prstGeom>
          <a:noFill/>
        </p:spPr>
        <p:txBody>
          <a:bodyPr wrap="square" rtlCol="0">
            <a:spAutoFit/>
          </a:bodyPr>
          <a:lstStyle/>
          <a:p>
            <a:r>
              <a:rPr lang="en-GB" sz="2400" dirty="0">
                <a:solidFill>
                  <a:schemeClr val="bg1"/>
                </a:solidFill>
              </a:rPr>
              <a:t>Environmental Benefit:</a:t>
            </a:r>
            <a:endParaRPr lang="en-AU" sz="2400" dirty="0">
              <a:solidFill>
                <a:schemeClr val="bg1"/>
              </a:solidFill>
            </a:endParaRPr>
          </a:p>
        </p:txBody>
      </p:sp>
    </p:spTree>
    <p:extLst>
      <p:ext uri="{BB962C8B-B14F-4D97-AF65-F5344CB8AC3E}">
        <p14:creationId xmlns:p14="http://schemas.microsoft.com/office/powerpoint/2010/main" val="93825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E1AECA5D80BC458E33A67BC4745549" ma:contentTypeVersion="16" ma:contentTypeDescription="Create a new document." ma:contentTypeScope="" ma:versionID="59e4ce8ebf063ceb7fc66cd33b2a2cc7">
  <xsd:schema xmlns:xsd="http://www.w3.org/2001/XMLSchema" xmlns:xs="http://www.w3.org/2001/XMLSchema" xmlns:p="http://schemas.microsoft.com/office/2006/metadata/properties" xmlns:ns2="7b908c4f-0f3a-4f42-825c-b60d611e09c2" xmlns:ns3="4adceb62-ef84-4abb-aa9c-7102cb8fdd45" targetNamespace="http://schemas.microsoft.com/office/2006/metadata/properties" ma:root="true" ma:fieldsID="40611d09861e8339a91d8c5b6273f44d" ns2:_="" ns3:_="">
    <xsd:import namespace="7b908c4f-0f3a-4f42-825c-b60d611e09c2"/>
    <xsd:import namespace="4adceb62-ef84-4abb-aa9c-7102cb8fdd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08c4f-0f3a-4f42-825c-b60d611e09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bf47a-f6ca-4b6c-a896-b8359ca3f1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dceb62-ef84-4abb-aa9c-7102cb8fdd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3d88f8-a8df-4ec0-b05e-efe4e8f30118}" ma:internalName="TaxCatchAll" ma:showField="CatchAllData" ma:web="4adceb62-ef84-4abb-aa9c-7102cb8fdd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C5B87D-6F85-4605-9E11-6EB09C3AA29B}">
  <ds:schemaRefs>
    <ds:schemaRef ds:uri="http://schemas.microsoft.com/sharepoint/v3/contenttype/forms"/>
  </ds:schemaRefs>
</ds:datastoreItem>
</file>

<file path=customXml/itemProps2.xml><?xml version="1.0" encoding="utf-8"?>
<ds:datastoreItem xmlns:ds="http://schemas.openxmlformats.org/officeDocument/2006/customXml" ds:itemID="{02050B24-58B7-4F40-BF78-A95D5C966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908c4f-0f3a-4f42-825c-b60d611e09c2"/>
    <ds:schemaRef ds:uri="4adceb62-ef84-4abb-aa9c-7102cb8fd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15051</TotalTime>
  <Words>1706</Words>
  <Application>Microsoft Office PowerPoint</Application>
  <PresentationFormat>Widescreen</PresentationFormat>
  <Paragraphs>313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Cambria</vt:lpstr>
      <vt:lpstr>MS Mincho</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Steel Scrap Export Restrictions</dc:title>
  <dc:creator>sulfiandas@steel.org.au</dc:creator>
  <cp:lastModifiedBy>Microsoft account</cp:lastModifiedBy>
  <cp:revision>158</cp:revision>
  <cp:lastPrinted>2023-09-25T05:31:59Z</cp:lastPrinted>
  <dcterms:created xsi:type="dcterms:W3CDTF">2018-07-23T02:08:18Z</dcterms:created>
  <dcterms:modified xsi:type="dcterms:W3CDTF">2023-11-07T01:17:46Z</dcterms:modified>
</cp:coreProperties>
</file>