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789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63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91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73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7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9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2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9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12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4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943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0661-19A7-4B4E-8CCD-660F734AD1CA}" type="datetimeFigureOut">
              <a:rPr lang="en-NZ" smtClean="0"/>
              <a:t>7/11/2023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962B-5224-40BD-8820-3091382865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10 Rules for Casting</a:t>
            </a:r>
            <a:br>
              <a:rPr lang="en-NZ" dirty="0" smtClean="0"/>
            </a:br>
            <a:r>
              <a:rPr lang="en-NZ" dirty="0" smtClean="0"/>
              <a:t>Applications in a </a:t>
            </a:r>
            <a:br>
              <a:rPr lang="en-NZ" dirty="0" smtClean="0"/>
            </a:br>
            <a:r>
              <a:rPr lang="en-NZ" dirty="0" smtClean="0"/>
              <a:t>Real World Environment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NZ" dirty="0" smtClean="0"/>
          </a:p>
          <a:p>
            <a:r>
              <a:rPr lang="en-NZ" dirty="0" smtClean="0"/>
              <a:t>Australian Foundry Institute Conference 2023</a:t>
            </a:r>
          </a:p>
          <a:p>
            <a:endParaRPr lang="en-NZ" dirty="0"/>
          </a:p>
          <a:p>
            <a:r>
              <a:rPr lang="en-NZ" dirty="0" smtClean="0"/>
              <a:t>Richard Seymour-Wright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2" y="4076647"/>
            <a:ext cx="2672542" cy="26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51" y="4084816"/>
            <a:ext cx="2672542" cy="2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Base Casting – Sand Casting – </a:t>
            </a:r>
            <a:r>
              <a:rPr lang="en-NZ" dirty="0" smtClean="0"/>
              <a:t>Ni-Resist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22" y="1690688"/>
            <a:ext cx="6086756" cy="4712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2" y="1684339"/>
            <a:ext cx="10433195" cy="4725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69" y="1684338"/>
            <a:ext cx="7119259" cy="472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" y="1677988"/>
            <a:ext cx="10495353" cy="47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Underway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5" y="1690688"/>
            <a:ext cx="5976949" cy="4816247"/>
          </a:xfrm>
        </p:spPr>
      </p:pic>
    </p:spTree>
    <p:extLst>
      <p:ext uri="{BB962C8B-B14F-4D97-AF65-F5344CB8AC3E}">
        <p14:creationId xmlns:p14="http://schemas.microsoft.com/office/powerpoint/2010/main" val="25350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theory works and is applicable</a:t>
            </a:r>
          </a:p>
          <a:p>
            <a:r>
              <a:rPr lang="en-NZ" dirty="0" smtClean="0"/>
              <a:t>There are difficulties with design</a:t>
            </a:r>
          </a:p>
          <a:p>
            <a:r>
              <a:rPr lang="en-NZ" dirty="0" smtClean="0"/>
              <a:t>Implementing key requirements =&gt; better results</a:t>
            </a:r>
          </a:p>
          <a:p>
            <a:r>
              <a:rPr lang="en-NZ" dirty="0" smtClean="0"/>
              <a:t>Still some way for us to go, but we’re on a journey!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4400" dirty="0" smtClean="0"/>
              <a:t>Questions?</a:t>
            </a:r>
            <a:endParaRPr lang="en-NZ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" y="4084815"/>
            <a:ext cx="2672542" cy="26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72" y="4084815"/>
            <a:ext cx="2672542" cy="2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Intro &amp; Disclaimer!</a:t>
            </a:r>
          </a:p>
          <a:p>
            <a:r>
              <a:rPr lang="en-NZ" dirty="0" smtClean="0"/>
              <a:t>The Ten Rules</a:t>
            </a:r>
          </a:p>
          <a:p>
            <a:r>
              <a:rPr lang="en-NZ" dirty="0" smtClean="0"/>
              <a:t>Key Considerations for Casting Design</a:t>
            </a:r>
          </a:p>
          <a:p>
            <a:r>
              <a:rPr lang="en-NZ" dirty="0" smtClean="0"/>
              <a:t>Case Studies</a:t>
            </a:r>
          </a:p>
          <a:p>
            <a:pPr lvl="1"/>
            <a:r>
              <a:rPr lang="en-NZ" dirty="0" smtClean="0"/>
              <a:t>Tanker Lid Casting – Gravity Die Casting – CA401 Aluminium</a:t>
            </a:r>
          </a:p>
          <a:p>
            <a:pPr lvl="1"/>
            <a:r>
              <a:rPr lang="en-NZ" dirty="0" smtClean="0"/>
              <a:t>Turbo Exhaust Collector Casting – Sand Casting - </a:t>
            </a:r>
            <a:r>
              <a:rPr lang="en-NZ" dirty="0" err="1" smtClean="0"/>
              <a:t>SiMo</a:t>
            </a:r>
            <a:endParaRPr lang="en-NZ" dirty="0" smtClean="0"/>
          </a:p>
          <a:p>
            <a:pPr lvl="1"/>
            <a:r>
              <a:rPr lang="en-NZ" dirty="0" smtClean="0"/>
              <a:t>Base Casting – Sand Casting – Ni-Resist</a:t>
            </a:r>
          </a:p>
          <a:p>
            <a:r>
              <a:rPr lang="en-NZ" dirty="0" smtClean="0"/>
              <a:t>Closing Summary &amp; Questions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57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Richard Seymour-Wright</a:t>
            </a:r>
          </a:p>
          <a:p>
            <a:pPr lvl="1"/>
            <a:r>
              <a:rPr lang="en-NZ" dirty="0" smtClean="0"/>
              <a:t>BEng (Phys Met)</a:t>
            </a:r>
          </a:p>
          <a:p>
            <a:pPr lvl="1"/>
            <a:r>
              <a:rPr lang="en-NZ" dirty="0" smtClean="0"/>
              <a:t>GDE (</a:t>
            </a:r>
            <a:r>
              <a:rPr lang="en-NZ" dirty="0" err="1" smtClean="0"/>
              <a:t>Ind</a:t>
            </a:r>
            <a:r>
              <a:rPr lang="en-NZ" dirty="0" smtClean="0"/>
              <a:t> </a:t>
            </a:r>
            <a:r>
              <a:rPr lang="en-NZ" dirty="0" err="1" smtClean="0"/>
              <a:t>Eng</a:t>
            </a:r>
            <a:r>
              <a:rPr lang="en-NZ" dirty="0" smtClean="0"/>
              <a:t>)</a:t>
            </a:r>
          </a:p>
          <a:p>
            <a:r>
              <a:rPr lang="en-NZ" dirty="0" smtClean="0"/>
              <a:t>Disclaimer - No formal training or qualifications in </a:t>
            </a:r>
            <a:r>
              <a:rPr lang="en-NZ" dirty="0" err="1" smtClean="0"/>
              <a:t>methoding</a:t>
            </a:r>
            <a:r>
              <a:rPr lang="en-NZ" dirty="0" smtClean="0"/>
              <a:t>!!</a:t>
            </a:r>
          </a:p>
          <a:p>
            <a:r>
              <a:rPr lang="en-NZ" dirty="0" smtClean="0"/>
              <a:t>Foundry IT (1998)</a:t>
            </a:r>
          </a:p>
          <a:p>
            <a:pPr lvl="1"/>
            <a:r>
              <a:rPr lang="en-NZ" dirty="0" smtClean="0"/>
              <a:t>Pro/Engineer</a:t>
            </a:r>
          </a:p>
          <a:p>
            <a:pPr lvl="1"/>
            <a:r>
              <a:rPr lang="en-NZ" dirty="0" err="1" smtClean="0"/>
              <a:t>AFSolid</a:t>
            </a:r>
            <a:r>
              <a:rPr lang="en-NZ" dirty="0" smtClean="0"/>
              <a:t> – now </a:t>
            </a:r>
            <a:r>
              <a:rPr lang="en-NZ" dirty="0" err="1" smtClean="0"/>
              <a:t>SolidCAST</a:t>
            </a:r>
            <a:r>
              <a:rPr lang="en-NZ" dirty="0" smtClean="0"/>
              <a:t> / </a:t>
            </a:r>
            <a:r>
              <a:rPr lang="en-NZ" dirty="0" err="1" smtClean="0"/>
              <a:t>FlowCAST</a:t>
            </a:r>
            <a:r>
              <a:rPr lang="en-NZ" dirty="0" smtClean="0"/>
              <a:t> / </a:t>
            </a:r>
            <a:r>
              <a:rPr lang="en-NZ" dirty="0" err="1" smtClean="0"/>
              <a:t>OptiCast</a:t>
            </a:r>
            <a:endParaRPr lang="en-NZ" dirty="0" smtClean="0"/>
          </a:p>
          <a:p>
            <a:r>
              <a:rPr lang="en-NZ" dirty="0" smtClean="0"/>
              <a:t>“Technical Manager” – Alliance Connect</a:t>
            </a:r>
          </a:p>
          <a:p>
            <a:pPr lvl="1"/>
            <a:r>
              <a:rPr lang="en-NZ" dirty="0" smtClean="0"/>
              <a:t>Since 2017</a:t>
            </a:r>
          </a:p>
          <a:p>
            <a:pPr lvl="1"/>
            <a:r>
              <a:rPr lang="en-NZ" dirty="0" smtClean="0"/>
              <a:t>Responsible for New Product Development &amp; Casting Processes (~50%)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78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10 Rules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Achieve a good quality melt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turbulent entrainment (critical velocity)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laminar entrainment of the surface film (no stopping / reversal of flow)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bubble damage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core blows (core venting)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shrinkage damage (7 feeding rules)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Avoid convection damage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Minimise segregation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Minimise residual stresses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Provide location points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11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Considerations – Casting Layout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Can the part be cast in our plant?</a:t>
            </a:r>
          </a:p>
          <a:p>
            <a:r>
              <a:rPr lang="en-NZ" dirty="0" smtClean="0"/>
              <a:t>Feeding</a:t>
            </a:r>
          </a:p>
          <a:p>
            <a:pPr lvl="1"/>
            <a:r>
              <a:rPr lang="en-NZ" dirty="0" smtClean="0"/>
              <a:t>Feeder sizing is critical</a:t>
            </a:r>
          </a:p>
          <a:p>
            <a:pPr lvl="2"/>
            <a:r>
              <a:rPr lang="en-NZ" dirty="0" smtClean="0"/>
              <a:t>Required metal available for feeding – volume &amp; efficiency considerations</a:t>
            </a:r>
          </a:p>
          <a:p>
            <a:pPr lvl="2"/>
            <a:r>
              <a:rPr lang="en-NZ" dirty="0" smtClean="0"/>
              <a:t>Modulus</a:t>
            </a:r>
          </a:p>
          <a:p>
            <a:pPr lvl="1"/>
            <a:r>
              <a:rPr lang="en-NZ" dirty="0" smtClean="0"/>
              <a:t>Feeding paths</a:t>
            </a:r>
          </a:p>
          <a:p>
            <a:r>
              <a:rPr lang="en-NZ" dirty="0" smtClean="0"/>
              <a:t>Gating</a:t>
            </a:r>
          </a:p>
          <a:p>
            <a:pPr lvl="1"/>
            <a:r>
              <a:rPr lang="en-NZ" dirty="0" smtClean="0"/>
              <a:t>Gating sizing is critical</a:t>
            </a:r>
          </a:p>
          <a:p>
            <a:pPr lvl="2"/>
            <a:r>
              <a:rPr lang="en-NZ" dirty="0" smtClean="0"/>
              <a:t>Gates &lt; 1/2 wall thickness</a:t>
            </a:r>
          </a:p>
          <a:p>
            <a:pPr lvl="2"/>
            <a:r>
              <a:rPr lang="en-NZ" dirty="0" smtClean="0"/>
              <a:t>Gate area to meet flow requirements - &lt;0.5m/s through gate</a:t>
            </a:r>
          </a:p>
          <a:p>
            <a:pPr lvl="2"/>
            <a:r>
              <a:rPr lang="en-NZ" dirty="0" smtClean="0"/>
              <a:t>Meet requirements of fill rate – can the casting fill?</a:t>
            </a:r>
          </a:p>
          <a:p>
            <a:r>
              <a:rPr lang="en-NZ" dirty="0" smtClean="0"/>
              <a:t>Venting!!!</a:t>
            </a:r>
          </a:p>
          <a:p>
            <a:pPr lvl="1"/>
            <a:r>
              <a:rPr lang="en-NZ" dirty="0" smtClean="0"/>
              <a:t>Short runs / non-fills / cold shuts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0822"/>
            <a:ext cx="5181600" cy="4160944"/>
          </a:xfrm>
        </p:spPr>
      </p:pic>
      <p:sp>
        <p:nvSpPr>
          <p:cNvPr id="6" name="TextBox 5"/>
          <p:cNvSpPr txBox="1"/>
          <p:nvPr/>
        </p:nvSpPr>
        <p:spPr>
          <a:xfrm>
            <a:off x="6172200" y="6081766"/>
            <a:ext cx="516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Castings Practice (2004), Campbell, J, </a:t>
            </a:r>
            <a:r>
              <a:rPr lang="en-NZ" dirty="0" err="1" smtClean="0"/>
              <a:t>Pg</a:t>
            </a:r>
            <a:r>
              <a:rPr lang="en-NZ" dirty="0" smtClean="0"/>
              <a:t> 18, Fig 2.3.1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2" y="1920822"/>
            <a:ext cx="5094515" cy="4409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2" y="1925117"/>
            <a:ext cx="5053693" cy="44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Concessions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Convention – “The way we do things”</a:t>
            </a:r>
          </a:p>
          <a:p>
            <a:pPr lvl="1"/>
            <a:r>
              <a:rPr lang="en-NZ" dirty="0" smtClean="0"/>
              <a:t>Experience – not always theory / scientifically based</a:t>
            </a:r>
          </a:p>
          <a:p>
            <a:pPr lvl="1"/>
            <a:r>
              <a:rPr lang="en-NZ" dirty="0" smtClean="0"/>
              <a:t>Established with a single objective in mind</a:t>
            </a:r>
          </a:p>
          <a:p>
            <a:pPr lvl="1"/>
            <a:r>
              <a:rPr lang="en-NZ" dirty="0" smtClean="0"/>
              <a:t>Established systems – e.g. pouring cups, runner systems</a:t>
            </a:r>
          </a:p>
          <a:p>
            <a:r>
              <a:rPr lang="en-NZ" dirty="0" smtClean="0"/>
              <a:t>Some features may not be easy to implement</a:t>
            </a:r>
          </a:p>
          <a:p>
            <a:pPr lvl="1"/>
            <a:r>
              <a:rPr lang="en-NZ" dirty="0" smtClean="0"/>
              <a:t>Pattern / die manufacturing</a:t>
            </a:r>
          </a:p>
          <a:p>
            <a:pPr lvl="1"/>
            <a:r>
              <a:rPr lang="en-NZ" dirty="0" smtClean="0"/>
              <a:t>Moulding / casting constraints</a:t>
            </a:r>
          </a:p>
          <a:p>
            <a:pPr lvl="1"/>
            <a:r>
              <a:rPr lang="en-NZ" dirty="0" err="1" smtClean="0"/>
              <a:t>Aftercast</a:t>
            </a:r>
            <a:r>
              <a:rPr lang="en-NZ" dirty="0" smtClean="0"/>
              <a:t> processing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dirty="0" smtClean="0"/>
              <a:t>Increasing tooling complexity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dirty="0" smtClean="0"/>
              <a:t>Commercial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6658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Studies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Aluminium Permanent Mould X 1</a:t>
            </a:r>
          </a:p>
          <a:p>
            <a:r>
              <a:rPr lang="en-NZ" dirty="0" smtClean="0"/>
              <a:t>Ferrous Sand X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92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Tanker Lid Casting – Gravity Die Casting – </a:t>
            </a:r>
            <a:r>
              <a:rPr lang="en-NZ" dirty="0" smtClean="0"/>
              <a:t>CA401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63" y="1629766"/>
            <a:ext cx="4335237" cy="49254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78" y="1629766"/>
            <a:ext cx="5061644" cy="4925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62" y="1629224"/>
            <a:ext cx="4148875" cy="492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21" y="1629224"/>
            <a:ext cx="3711155" cy="490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00" y="1629223"/>
            <a:ext cx="4399196" cy="49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Turbo Exhaust Collector Casting – Sand Casting - </a:t>
            </a:r>
            <a:r>
              <a:rPr lang="en-NZ" dirty="0" err="1" smtClean="0"/>
              <a:t>SiMo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00" y="1957008"/>
            <a:ext cx="5850000" cy="40885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959840"/>
            <a:ext cx="3852268" cy="408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17" y="1957008"/>
            <a:ext cx="3908501" cy="409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45" y="1960466"/>
            <a:ext cx="6558709" cy="40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389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10 Rules for Casting Applications in a  Real World Environment</vt:lpstr>
      <vt:lpstr>Content</vt:lpstr>
      <vt:lpstr>Intro</vt:lpstr>
      <vt:lpstr>The 10 Rules</vt:lpstr>
      <vt:lpstr>Key Considerations – Casting Layout Design</vt:lpstr>
      <vt:lpstr>Concessions</vt:lpstr>
      <vt:lpstr>Case Studies</vt:lpstr>
      <vt:lpstr>Tanker Lid Casting – Gravity Die Casting – CA401</vt:lpstr>
      <vt:lpstr>Turbo Exhaust Collector Casting – Sand Casting - SiMo</vt:lpstr>
      <vt:lpstr>Base Casting – Sand Casting – Ni-Resist</vt:lpstr>
      <vt:lpstr>Underway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Rules for Casting + Casting Design + Key Considerations</dc:title>
  <dc:creator>Richard SW</dc:creator>
  <cp:lastModifiedBy>Microsoft account</cp:lastModifiedBy>
  <cp:revision>32</cp:revision>
  <dcterms:created xsi:type="dcterms:W3CDTF">2023-10-22T03:33:17Z</dcterms:created>
  <dcterms:modified xsi:type="dcterms:W3CDTF">2023-11-07T00:52:54Z</dcterms:modified>
</cp:coreProperties>
</file>